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47"/>
  </p:notesMasterIdLst>
  <p:handoutMasterIdLst>
    <p:handoutMasterId r:id="rId48"/>
  </p:handoutMasterIdLst>
  <p:sldIdLst>
    <p:sldId id="303" r:id="rId3"/>
    <p:sldId id="256" r:id="rId4"/>
    <p:sldId id="326" r:id="rId5"/>
    <p:sldId id="263" r:id="rId6"/>
    <p:sldId id="257" r:id="rId7"/>
    <p:sldId id="264" r:id="rId8"/>
    <p:sldId id="312" r:id="rId9"/>
    <p:sldId id="265" r:id="rId10"/>
    <p:sldId id="314" r:id="rId11"/>
    <p:sldId id="266" r:id="rId12"/>
    <p:sldId id="270" r:id="rId13"/>
    <p:sldId id="277" r:id="rId14"/>
    <p:sldId id="279" r:id="rId15"/>
    <p:sldId id="281" r:id="rId16"/>
    <p:sldId id="285" r:id="rId17"/>
    <p:sldId id="286" r:id="rId18"/>
    <p:sldId id="287" r:id="rId19"/>
    <p:sldId id="288" r:id="rId20"/>
    <p:sldId id="289" r:id="rId21"/>
    <p:sldId id="304" r:id="rId22"/>
    <p:sldId id="293" r:id="rId23"/>
    <p:sldId id="298" r:id="rId24"/>
    <p:sldId id="267" r:id="rId25"/>
    <p:sldId id="310" r:id="rId26"/>
    <p:sldId id="268" r:id="rId27"/>
    <p:sldId id="313" r:id="rId28"/>
    <p:sldId id="274" r:id="rId29"/>
    <p:sldId id="275" r:id="rId30"/>
    <p:sldId id="273" r:id="rId31"/>
    <p:sldId id="317" r:id="rId32"/>
    <p:sldId id="282" r:id="rId33"/>
    <p:sldId id="318" r:id="rId34"/>
    <p:sldId id="319" r:id="rId35"/>
    <p:sldId id="316" r:id="rId36"/>
    <p:sldId id="321" r:id="rId37"/>
    <p:sldId id="322" r:id="rId38"/>
    <p:sldId id="294" r:id="rId39"/>
    <p:sldId id="320" r:id="rId40"/>
    <p:sldId id="305" r:id="rId41"/>
    <p:sldId id="299" r:id="rId42"/>
    <p:sldId id="315" r:id="rId43"/>
    <p:sldId id="323" r:id="rId44"/>
    <p:sldId id="324" r:id="rId45"/>
    <p:sldId id="301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713" autoAdjust="0"/>
  </p:normalViewPr>
  <p:slideViewPr>
    <p:cSldViewPr>
      <p:cViewPr varScale="1">
        <p:scale>
          <a:sx n="63" d="100"/>
          <a:sy n="63" d="100"/>
        </p:scale>
        <p:origin x="67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3252"/>
    </p:cViewPr>
  </p:sorterViewPr>
  <p:notesViewPr>
    <p:cSldViewPr>
      <p:cViewPr varScale="1">
        <p:scale>
          <a:sx n="88" d="100"/>
          <a:sy n="88" d="100"/>
        </p:scale>
        <p:origin x="-378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C5354-1300-49AF-8FD7-FC38976FC148}" type="datetimeFigureOut">
              <a:rPr lang="en-GB" smtClean="0"/>
              <a:pPr/>
              <a:t>07/04/2020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E5686-893A-4BF9-9999-1E1D275053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02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5920F-2CE1-445A-8409-2C20FF648559}" type="datetimeFigureOut">
              <a:rPr lang="en-GB" smtClean="0"/>
              <a:pPr/>
              <a:t>07/04/2020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CAC1C-0465-484E-847A-C04A1D00A7E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1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CAC1C-0465-484E-847A-C04A1D00A7E3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876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CAC1C-0465-484E-847A-C04A1D00A7E3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3F4E-75C0-4966-AEB5-B281B81DE573}" type="datetimeFigureOut">
              <a:rPr lang="en-GB" smtClean="0"/>
              <a:pPr/>
              <a:t>07/04/2020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2640-76B7-4233-B334-473AE50AD5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3F4E-75C0-4966-AEB5-B281B81DE573}" type="datetimeFigureOut">
              <a:rPr lang="en-GB" smtClean="0"/>
              <a:pPr/>
              <a:t>07/04/2020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2640-76B7-4233-B334-473AE50AD5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3F4E-75C0-4966-AEB5-B281B81DE573}" type="datetimeFigureOut">
              <a:rPr lang="en-GB" smtClean="0"/>
              <a:pPr/>
              <a:t>07/04/2020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2640-76B7-4233-B334-473AE50AD5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3F4E-75C0-4966-AEB5-B281B81DE573}" type="datetimeFigureOut">
              <a:rPr lang="en-GB" smtClean="0"/>
              <a:pPr/>
              <a:t>07/04/2020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2640-76B7-4233-B334-473AE50AD5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3F4E-75C0-4966-AEB5-B281B81DE573}" type="datetimeFigureOut">
              <a:rPr lang="en-GB" smtClean="0"/>
              <a:pPr/>
              <a:t>07/04/2020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2640-76B7-4233-B334-473AE50AD5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B0668-8838-4CD4-B7B2-7F2B52AADC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3F4E-75C0-4966-AEB5-B281B81DE573}" type="datetimeFigureOut">
              <a:rPr lang="en-GB" smtClean="0"/>
              <a:pPr/>
              <a:t>07/04/2020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2640-76B7-4233-B334-473AE50AD5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DB0668-8838-4CD4-B7B2-7F2B52AADCF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3F4E-75C0-4966-AEB5-B281B81DE573}" type="datetimeFigureOut">
              <a:rPr lang="en-GB" smtClean="0"/>
              <a:pPr/>
              <a:t>07/04/2020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2640-76B7-4233-B334-473AE50AD5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3F4E-75C0-4966-AEB5-B281B81DE573}" type="datetimeFigureOut">
              <a:rPr lang="en-GB" smtClean="0"/>
              <a:pPr/>
              <a:t>07/04/2020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2640-76B7-4233-B334-473AE50AD5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3F4E-75C0-4966-AEB5-B281B81DE573}" type="datetimeFigureOut">
              <a:rPr lang="en-GB" smtClean="0"/>
              <a:pPr/>
              <a:t>07/04/2020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2640-76B7-4233-B334-473AE50AD5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3F4E-75C0-4966-AEB5-B281B81DE573}" type="datetimeFigureOut">
              <a:rPr lang="en-GB" smtClean="0"/>
              <a:pPr/>
              <a:t>07/04/2020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2640-76B7-4233-B334-473AE50AD5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alphaModFix amt="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sni logo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7620000" y="5843260"/>
            <a:ext cx="1139952" cy="101474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371600" y="61722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>
                <a:solidFill>
                  <a:srgbClr val="00B050"/>
                </a:solidFill>
              </a:rPr>
              <a:t>www.roadsafeni.com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03F4E-75C0-4966-AEB5-B281B81DE573}" type="datetimeFigureOut">
              <a:rPr lang="en-GB" smtClean="0"/>
              <a:pPr/>
              <a:t>07/04/2020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A2640-76B7-4233-B334-473AE50AD56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rsni logo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7620000" y="5843260"/>
            <a:ext cx="1139952" cy="101474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371600" y="61722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>
                <a:solidFill>
                  <a:srgbClr val="00B050"/>
                </a:solidFill>
              </a:rPr>
              <a:t>www.roadsafeni.com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26.jpeg"/><Relationship Id="rId7" Type="http://schemas.openxmlformats.org/officeDocument/2006/relationships/image" Target="../media/image6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30.jpeg"/><Relationship Id="rId7" Type="http://schemas.openxmlformats.org/officeDocument/2006/relationships/image" Target="../media/image6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www.surveymonkey.co.uk/r/9RBMF9K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AutoShape 14" descr="Image result for shane wilson insurance lisnask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40" name="AutoShape 16" descr="Image result for shane wilson insurance lisnask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42" name="AutoShape 18" descr="Image result for shane wilson insurance lisnask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44" name="AutoShape 20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46" name="AutoShape 22" descr="Image result for shane wilson insurance lisnask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48" name="AutoShape 24" descr="Image result for wilson insurance lisnask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5" name="Picture 14" descr="CRAS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4114800"/>
            <a:ext cx="4323993" cy="14780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86000" y="3200400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IN PARTNERSHIP WITH EVENT SPONSORS </a:t>
            </a:r>
          </a:p>
        </p:txBody>
      </p:sp>
      <p:pic>
        <p:nvPicPr>
          <p:cNvPr id="10" name="Picture 9" descr="untitl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-304800"/>
            <a:ext cx="3505200" cy="3505200"/>
          </a:xfrm>
          <a:prstGeom prst="rect">
            <a:avLst/>
          </a:prstGeom>
        </p:spPr>
      </p:pic>
      <p:pic>
        <p:nvPicPr>
          <p:cNvPr id="43010" name="Picture 2" descr="Image result for DRIVETECH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3940" y="4495800"/>
            <a:ext cx="3772277" cy="76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4518" y="533400"/>
            <a:ext cx="5173212" cy="2862322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6000" b="1" i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ROUND 4</a:t>
            </a:r>
            <a:endParaRPr lang="en-US" sz="6000" b="1" i="1" cap="none" spc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  <a:p>
            <a:pPr algn="ctr"/>
            <a:r>
              <a:rPr lang="en-US" sz="6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GAANARSM</a:t>
            </a:r>
            <a:endParaRPr lang="en-US" sz="6000" b="1" i="1" cap="none" spc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  <a:p>
            <a:pPr algn="ctr"/>
            <a:r>
              <a:rPr lang="en-US" sz="6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(ANAGRAMS)</a:t>
            </a:r>
            <a:endParaRPr lang="en-US" sz="6000" b="1" i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</p:txBody>
      </p:sp>
      <p:sp>
        <p:nvSpPr>
          <p:cNvPr id="30722" name="AutoShape 2" descr="Image result for anagram clipar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724" name="AutoShape 4" descr="Image result for anagram clipar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726" name="AutoShape 6" descr="Image result for anagram clipar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28" name="Picture 8" descr="Image result for anagram clip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3505200"/>
            <a:ext cx="25908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-152400"/>
            <a:ext cx="9144000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en-GB" sz="2000" b="1" i="1" dirty="0"/>
          </a:p>
          <a:p>
            <a:pPr marL="342900" indent="-342900">
              <a:buAutoNum type="arabicPeriod"/>
            </a:pPr>
            <a:endParaRPr lang="en-GB" sz="2000" b="1" i="1" dirty="0"/>
          </a:p>
          <a:p>
            <a:pPr marL="342900" indent="-342900">
              <a:buAutoNum type="arabicPeriod"/>
            </a:pPr>
            <a:r>
              <a:rPr lang="en-GB" sz="2400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DOHA HURDLERS                                                </a:t>
            </a:r>
            <a:r>
              <a:rPr lang="en-GB" sz="2400" b="1" i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2 WORDS</a:t>
            </a:r>
          </a:p>
          <a:p>
            <a:pPr marL="342900" indent="-342900"/>
            <a:endParaRPr lang="en-GB" sz="2400" b="1" i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/>
            <a:r>
              <a:rPr lang="en-GB" sz="2400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2.   APRON KING                                                     </a:t>
            </a:r>
            <a:r>
              <a:rPr lang="en-GB" sz="2400" b="1" i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2 WORDS</a:t>
            </a:r>
          </a:p>
          <a:p>
            <a:pPr marL="342900" indent="-342900">
              <a:buAutoNum type="arabicPeriod"/>
            </a:pPr>
            <a:endParaRPr lang="en-GB" sz="2400" b="1" i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/>
            <a:r>
              <a:rPr lang="en-GB" sz="2400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3.   BEILUL  DENSE WOOLLY                                    </a:t>
            </a:r>
            <a:r>
              <a:rPr lang="en-GB" sz="2400" b="1" i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3 WORDS</a:t>
            </a:r>
          </a:p>
          <a:p>
            <a:pPr marL="342900" indent="-342900"/>
            <a:endParaRPr lang="en-GB" sz="2400" b="1" i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/>
            <a:r>
              <a:rPr lang="en-GB" sz="2400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4.   DESI LIMPET                                                        </a:t>
            </a:r>
            <a:r>
              <a:rPr lang="en-GB" sz="2400" b="1" i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2 WORDS</a:t>
            </a:r>
          </a:p>
          <a:p>
            <a:pPr marL="342900" indent="-342900">
              <a:buAutoNum type="arabicPeriod"/>
            </a:pPr>
            <a:endParaRPr lang="en-GB" sz="2400" b="1" i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/>
            <a:r>
              <a:rPr lang="en-GB" sz="2400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5.   AD MEMES MIXUP                                             </a:t>
            </a:r>
            <a:r>
              <a:rPr lang="en-GB" sz="2400" b="1" i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2 WORDS</a:t>
            </a:r>
          </a:p>
          <a:p>
            <a:pPr marL="342900" indent="-342900">
              <a:buAutoNum type="arabicPeriod"/>
            </a:pPr>
            <a:endParaRPr lang="en-GB" sz="2400" b="1" i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/>
            <a:r>
              <a:rPr lang="en-GB" sz="2400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6.   AIRDROP  SLYPE                                                </a:t>
            </a:r>
            <a:r>
              <a:rPr lang="en-GB" sz="2400" b="1" i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2 WORDS</a:t>
            </a:r>
          </a:p>
          <a:p>
            <a:pPr marL="342900" indent="-342900">
              <a:buAutoNum type="arabicPeriod"/>
            </a:pPr>
            <a:endParaRPr lang="en-GB" sz="2400" b="1" i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/>
            <a:r>
              <a:rPr lang="en-GB" sz="2400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7.   AMOTION BURUNDI                                         </a:t>
            </a:r>
            <a:r>
              <a:rPr lang="en-GB" sz="2400" b="1" i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2 WORDS</a:t>
            </a:r>
          </a:p>
          <a:p>
            <a:pPr marL="342900" indent="-342900">
              <a:buAutoNum type="arabicPeriod"/>
            </a:pPr>
            <a:endParaRPr lang="en-GB" sz="2400" b="1" i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/>
            <a:r>
              <a:rPr lang="en-GB" sz="2400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8.    ACENTRIC OFF                                                   </a:t>
            </a:r>
            <a:r>
              <a:rPr lang="en-GB" sz="2400" b="1" i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2 WORDS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6102" y="2438400"/>
            <a:ext cx="5262979" cy="1938992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6000" b="1" i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ROUND 5</a:t>
            </a:r>
            <a:endParaRPr lang="en-US" sz="6000" b="1" i="1" cap="none" spc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  <a:p>
            <a:pPr algn="ctr"/>
            <a:r>
              <a:rPr lang="en-US" sz="6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ROAD SIGNS</a:t>
            </a:r>
            <a:endParaRPr lang="en-US" sz="6000" b="1" i="1" cap="none" spc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</p:txBody>
      </p:sp>
      <p:pic>
        <p:nvPicPr>
          <p:cNvPr id="3" name="Picture 3" descr="ggc (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Who Wants To Be A Millionaire_ (Italy) Verso Il Milione (Bumper 2020) (Fan-Made) (320  kbps)">
            <a:hlinkClick r:id="" action="ppaction://media"/>
            <a:extLst>
              <a:ext uri="{FF2B5EF4-FFF2-40B4-BE49-F238E27FC236}">
                <a16:creationId xmlns:a16="http://schemas.microsoft.com/office/drawing/2014/main" id="{2B610298-95EE-41A8-8951-1226DA834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63000" y="6172200"/>
            <a:ext cx="166688" cy="166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GB" sz="5400" b="1" i="1">
                <a:solidFill>
                  <a:srgbClr val="007053"/>
                </a:solidFill>
              </a:rPr>
              <a:t>Identify the road sign</a:t>
            </a:r>
          </a:p>
        </p:txBody>
      </p:sp>
      <p:sp>
        <p:nvSpPr>
          <p:cNvPr id="148487" name="Text Box 7"/>
          <p:cNvSpPr txBox="1">
            <a:spLocks noChangeArrowheads="1"/>
          </p:cNvSpPr>
          <p:nvPr/>
        </p:nvSpPr>
        <p:spPr bwMode="auto">
          <a:xfrm>
            <a:off x="381000" y="1371601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/>
              <a:t>1</a:t>
            </a:r>
          </a:p>
        </p:txBody>
      </p:sp>
      <p:sp>
        <p:nvSpPr>
          <p:cNvPr id="148488" name="Rectangle 8"/>
          <p:cNvSpPr>
            <a:spLocks noChangeArrowheads="1"/>
          </p:cNvSpPr>
          <p:nvPr/>
        </p:nvSpPr>
        <p:spPr bwMode="auto">
          <a:xfrm>
            <a:off x="457200" y="4267201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/>
              <a:t>3</a:t>
            </a:r>
          </a:p>
        </p:txBody>
      </p:sp>
      <p:sp>
        <p:nvSpPr>
          <p:cNvPr id="148489" name="Rectangle 9"/>
          <p:cNvSpPr>
            <a:spLocks noChangeArrowheads="1"/>
          </p:cNvSpPr>
          <p:nvPr/>
        </p:nvSpPr>
        <p:spPr bwMode="auto">
          <a:xfrm>
            <a:off x="7696200" y="14478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 dirty="0"/>
              <a:t>2</a:t>
            </a:r>
          </a:p>
        </p:txBody>
      </p:sp>
      <p:sp>
        <p:nvSpPr>
          <p:cNvPr id="148490" name="Rectangle 10"/>
          <p:cNvSpPr>
            <a:spLocks noChangeArrowheads="1"/>
          </p:cNvSpPr>
          <p:nvPr/>
        </p:nvSpPr>
        <p:spPr bwMode="auto">
          <a:xfrm>
            <a:off x="4419600" y="3581400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/>
              <a:t>4</a:t>
            </a:r>
          </a:p>
        </p:txBody>
      </p:sp>
      <p:pic>
        <p:nvPicPr>
          <p:cNvPr id="11" name="Picture 10" descr="warning-sign-zebra-crossing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599" y="1447800"/>
            <a:ext cx="2154465" cy="1905000"/>
          </a:xfrm>
          <a:prstGeom prst="rect">
            <a:avLst/>
          </a:prstGeom>
        </p:spPr>
      </p:pic>
      <p:pic>
        <p:nvPicPr>
          <p:cNvPr id="12" name="Picture 11" descr="warning-sign-wild-horses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1447800"/>
            <a:ext cx="2154464" cy="1905000"/>
          </a:xfrm>
          <a:prstGeom prst="rect">
            <a:avLst/>
          </a:prstGeom>
        </p:spPr>
      </p:pic>
      <p:pic>
        <p:nvPicPr>
          <p:cNvPr id="13" name="Picture 12" descr="images[6]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1999" y="3810000"/>
            <a:ext cx="3479241" cy="2286000"/>
          </a:xfrm>
          <a:prstGeom prst="rect">
            <a:avLst/>
          </a:prstGeom>
        </p:spPr>
      </p:pic>
      <p:pic>
        <p:nvPicPr>
          <p:cNvPr id="14" name="Picture 13" descr="imagesGSLXM5OP.jpg">
            <a:extLst>
              <a:ext uri="{FF2B5EF4-FFF2-40B4-BE49-F238E27FC236}">
                <a16:creationId xmlns:a16="http://schemas.microsoft.com/office/drawing/2014/main" id="{9320CB0B-ED5B-48E2-8D9E-62CCD49D389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1600" y="3752771"/>
            <a:ext cx="2438400" cy="2114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7" grpId="0"/>
      <p:bldP spid="148488" grpId="0"/>
      <p:bldP spid="148489" grpId="0"/>
      <p:bldP spid="1484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533400" y="457201"/>
            <a:ext cx="8229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800" b="1" i="1">
                <a:solidFill>
                  <a:srgbClr val="007053"/>
                </a:solidFill>
              </a:rPr>
              <a:t>Identify the road sign</a:t>
            </a:r>
          </a:p>
        </p:txBody>
      </p:sp>
      <p:sp>
        <p:nvSpPr>
          <p:cNvPr id="8195" name="AutoShape 6" descr="Image result for road signs images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4800600" y="3657600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/>
              <a:t>8</a:t>
            </a:r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685800" y="4114801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/>
              <a:t>7</a:t>
            </a:r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5029200" y="1371600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/>
              <a:t>6</a:t>
            </a:r>
          </a:p>
        </p:txBody>
      </p:sp>
      <p:sp>
        <p:nvSpPr>
          <p:cNvPr id="149515" name="Rectangle 11"/>
          <p:cNvSpPr>
            <a:spLocks noChangeArrowheads="1"/>
          </p:cNvSpPr>
          <p:nvPr/>
        </p:nvSpPr>
        <p:spPr bwMode="auto">
          <a:xfrm>
            <a:off x="533400" y="1295401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/>
              <a:t>5</a:t>
            </a:r>
          </a:p>
        </p:txBody>
      </p:sp>
      <p:pic>
        <p:nvPicPr>
          <p:cNvPr id="14" name="Picture 13" descr="manually-operated-temporary-stop-and-go-signs-go-side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6814" y="1598643"/>
            <a:ext cx="1830357" cy="1830357"/>
          </a:xfrm>
          <a:prstGeom prst="rect">
            <a:avLst/>
          </a:prstGeom>
        </p:spPr>
      </p:pic>
      <p:pic>
        <p:nvPicPr>
          <p:cNvPr id="17" name="Picture 16" descr="Highway_Code_Road_Signs_No_Motor_Vehicles[1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0200" y="3962400"/>
            <a:ext cx="3183548" cy="20955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91000"/>
            <a:ext cx="1752599" cy="175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no-vehicles-carrying-explosives.jpg">
            <a:extLst>
              <a:ext uri="{FF2B5EF4-FFF2-40B4-BE49-F238E27FC236}">
                <a16:creationId xmlns:a16="http://schemas.microsoft.com/office/drawing/2014/main" id="{434D8AB6-562F-4D58-BBC2-91E2E80C93A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49474" y="1480067"/>
            <a:ext cx="1904999" cy="1904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2" grpId="0"/>
      <p:bldP spid="149513" grpId="0"/>
      <p:bldP spid="1495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66800"/>
            <a:ext cx="9144000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6000" b="1" i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ROUND 6</a:t>
            </a:r>
            <a:endParaRPr lang="en-US" sz="6000" b="1" i="1" cap="none" spc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  <a:p>
            <a:pPr algn="ctr"/>
            <a:r>
              <a:rPr lang="en-US" sz="6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LOGOS AND</a:t>
            </a:r>
            <a:endParaRPr lang="en-US" sz="6000" b="1" i="1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  <a:p>
            <a:pPr algn="ctr"/>
            <a:r>
              <a:rPr lang="en-US" sz="6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 SLOGANS</a:t>
            </a:r>
            <a:r>
              <a:rPr lang="en-US" sz="6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 </a:t>
            </a:r>
            <a:endParaRPr lang="en-US" sz="6000" b="1" i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cs typeface="Calibri"/>
            </a:endParaRPr>
          </a:p>
        </p:txBody>
      </p:sp>
      <p:pic>
        <p:nvPicPr>
          <p:cNvPr id="21506" name="Picture 2" descr="Image result for BRANDS AND SLOGA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810000"/>
            <a:ext cx="4114800" cy="27432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21508" name="Picture 4" descr="Image result for FAMOUS BRAND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962" y="316302"/>
            <a:ext cx="1905000" cy="19050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3" name="Who Wants To Be A Millionaire_ (Italy) Verso Il Milione (Bumper 2020) (Fan-Made) (320  kbps)">
            <a:hlinkClick r:id="" action="ppaction://media"/>
            <a:extLst>
              <a:ext uri="{FF2B5EF4-FFF2-40B4-BE49-F238E27FC236}">
                <a16:creationId xmlns:a16="http://schemas.microsoft.com/office/drawing/2014/main" id="{F98B9E7F-9050-49D9-9274-F8A56ED26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839200" y="6248400"/>
            <a:ext cx="182563" cy="182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3048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4800600" y="3048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4191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0" y="41910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</a:t>
            </a:r>
          </a:p>
        </p:txBody>
      </p:sp>
      <p:pic>
        <p:nvPicPr>
          <p:cNvPr id="14" name="Picture 13" descr="untitled - Cop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533400"/>
            <a:ext cx="1905000" cy="3095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50-506524_red-bull-png-transparent-image-famous-brand-logo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800" y="533400"/>
            <a:ext cx="18288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vans cu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9200" y="4114800"/>
            <a:ext cx="2438400" cy="1986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imag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30876" y="4724400"/>
            <a:ext cx="2846388" cy="83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4400" y="609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9600" y="457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3962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67200" y="3733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</a:t>
            </a:r>
          </a:p>
        </p:txBody>
      </p:sp>
      <p:pic>
        <p:nvPicPr>
          <p:cNvPr id="15" name="Picture 14" descr="iceland cu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371600"/>
            <a:ext cx="3607658" cy="733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tesco c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1295400"/>
            <a:ext cx="3798277" cy="771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nike cu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3886200"/>
            <a:ext cx="2613660" cy="22727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subway cu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4147066"/>
            <a:ext cx="3810000" cy="943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8555" y="1268083"/>
            <a:ext cx="5755102" cy="2862322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6000" b="1" i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ROUND 7</a:t>
            </a:r>
            <a:endParaRPr lang="en-US" sz="6000" b="1" i="1" cap="none" spc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</a:endParaRPr>
          </a:p>
          <a:p>
            <a:pPr algn="ctr"/>
            <a:r>
              <a:rPr lang="en-US" sz="6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WHO IS THAT</a:t>
            </a:r>
            <a:endParaRPr lang="en-US" sz="6000" b="1" i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</a:endParaRPr>
          </a:p>
          <a:p>
            <a:pPr algn="ctr"/>
            <a:r>
              <a:rPr lang="en-US" sz="6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 STAR</a:t>
            </a:r>
            <a:endParaRPr lang="en-US" sz="6000" b="1" i="1" cap="none" spc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</a:endParaRPr>
          </a:p>
        </p:txBody>
      </p:sp>
      <p:pic>
        <p:nvPicPr>
          <p:cNvPr id="15364" name="Picture 4" descr="Image result for POP STA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228600"/>
            <a:ext cx="2209800" cy="124025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5366" name="Picture 6" descr="Image result for POP STA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789" y="4337649"/>
            <a:ext cx="2857500" cy="161192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5368" name="Picture 8" descr="Image result for declan donnell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1687" y="3627408"/>
            <a:ext cx="2514600" cy="15087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5370" name="Picture 10" descr="Image result for stephen mulher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438" y="2875"/>
            <a:ext cx="2716092" cy="1905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3" name="Who Wants To Be A Millionaire_ (Italy) Verso Il Milione (Bumper 2020) (Fan-Made) (320  kbps)">
            <a:hlinkClick r:id="" action="ppaction://media"/>
            <a:extLst>
              <a:ext uri="{FF2B5EF4-FFF2-40B4-BE49-F238E27FC236}">
                <a16:creationId xmlns:a16="http://schemas.microsoft.com/office/drawing/2014/main" id="{672CDC94-2466-41F5-9B29-8D93C5C6C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23605" y="6096000"/>
            <a:ext cx="242888" cy="242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81000" y="7620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91000" y="533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400" y="3505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91000" y="35052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</a:t>
            </a:r>
          </a:p>
        </p:txBody>
      </p:sp>
      <p:pic>
        <p:nvPicPr>
          <p:cNvPr id="19" name="Picture 18" descr="olly c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5986" y="515867"/>
            <a:ext cx="3074973" cy="2880360"/>
          </a:xfrm>
          <a:prstGeom prst="rect">
            <a:avLst/>
          </a:prstGeom>
        </p:spPr>
      </p:pic>
      <p:pic>
        <p:nvPicPr>
          <p:cNvPr id="20" name="Picture 19" descr="lewis-capaldi-s-ex-paige-turley-reportedly-signs-up-for-love-island-s-winter-seri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9850" y="1524000"/>
            <a:ext cx="5257800" cy="1524000"/>
          </a:xfrm>
          <a:prstGeom prst="rect">
            <a:avLst/>
          </a:prstGeom>
        </p:spPr>
      </p:pic>
      <p:pic>
        <p:nvPicPr>
          <p:cNvPr id="21" name="Picture 20" descr="a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3048000"/>
            <a:ext cx="3733800" cy="1600200"/>
          </a:xfrm>
          <a:prstGeom prst="rect">
            <a:avLst/>
          </a:prstGeom>
        </p:spPr>
      </p:pic>
      <p:pic>
        <p:nvPicPr>
          <p:cNvPr id="18" name="Picture 17" descr="philip cu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7573" y="3200400"/>
            <a:ext cx="2971800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2400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rgbClr val="00B050"/>
                </a:solidFill>
              </a:rPr>
              <a:t>ROAD SAFE NI</a:t>
            </a:r>
          </a:p>
          <a:p>
            <a:pPr algn="ctr"/>
            <a:r>
              <a:rPr lang="en-GB" sz="6600" b="1" i="1" dirty="0">
                <a:solidFill>
                  <a:srgbClr val="FF0000"/>
                </a:solidFill>
                <a:latin typeface="Bahnschrift SemiBold Condensed" panose="020B0502040204020203" pitchFamily="34" charset="0"/>
                <a:cs typeface="Aharoni" panose="02010803020104030203" pitchFamily="2" charset="-79"/>
              </a:rPr>
              <a:t>Northern Ireland</a:t>
            </a:r>
          </a:p>
          <a:p>
            <a:pPr algn="ctr"/>
            <a:r>
              <a:rPr lang="en-GB" sz="6600" b="1" i="1" dirty="0">
                <a:solidFill>
                  <a:srgbClr val="FF0000"/>
                </a:solidFill>
                <a:latin typeface="Bahnschrift SemiBold Condensed" panose="020B0502040204020203" pitchFamily="34" charset="0"/>
                <a:cs typeface="Aharoni" panose="02010803020104030203" pitchFamily="2" charset="-79"/>
              </a:rPr>
              <a:t> Primary School</a:t>
            </a:r>
          </a:p>
          <a:p>
            <a:pPr algn="ctr"/>
            <a:r>
              <a:rPr lang="en-GB" sz="6600" b="1" i="1" dirty="0">
                <a:solidFill>
                  <a:srgbClr val="FF0000"/>
                </a:solidFill>
                <a:latin typeface="Bahnschrift SemiBold Condensed" panose="020B0502040204020203" pitchFamily="34" charset="0"/>
                <a:cs typeface="Aharoni" panose="02010803020104030203" pitchFamily="2" charset="-79"/>
              </a:rPr>
              <a:t> Road Safety Quiz Final</a:t>
            </a:r>
          </a:p>
          <a:p>
            <a:pPr algn="ctr"/>
            <a:r>
              <a:rPr lang="en-GB" sz="6600" b="1" i="1" dirty="0">
                <a:solidFill>
                  <a:srgbClr val="FF0000"/>
                </a:solidFill>
                <a:latin typeface="Bahnschrift SemiBold Condensed" panose="020B0502040204020203" pitchFamily="34" charset="0"/>
                <a:cs typeface="Aharoni" panose="02010803020104030203" pitchFamily="2" charset="-79"/>
              </a:rPr>
              <a:t> 2020</a:t>
            </a:r>
          </a:p>
          <a:p>
            <a:pPr algn="ctr"/>
            <a:r>
              <a:rPr lang="en-GB" sz="6600" b="1" i="1" dirty="0"/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48200" y="3429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533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6800" y="3048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886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8200" y="34290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</a:t>
            </a:r>
          </a:p>
        </p:txBody>
      </p:sp>
      <p:pic>
        <p:nvPicPr>
          <p:cNvPr id="17" name="Picture 16" descr="holly-willoughby-liz-earle-eyebright-soothing-eye-lotion-1580897407 -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3124200"/>
            <a:ext cx="3810000" cy="2133600"/>
          </a:xfrm>
          <a:prstGeom prst="rect">
            <a:avLst/>
          </a:prstGeom>
        </p:spPr>
      </p:pic>
      <p:pic>
        <p:nvPicPr>
          <p:cNvPr id="18" name="Picture 17" descr="DUA LIPA - Copy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762000"/>
            <a:ext cx="4800600" cy="2567635"/>
          </a:xfrm>
          <a:prstGeom prst="rect">
            <a:avLst/>
          </a:prstGeom>
        </p:spPr>
      </p:pic>
      <p:pic>
        <p:nvPicPr>
          <p:cNvPr id="19" name="Picture 18" descr="PIXIE LOT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3276600"/>
            <a:ext cx="2438400" cy="2305050"/>
          </a:xfrm>
          <a:prstGeom prst="rect">
            <a:avLst/>
          </a:prstGeom>
        </p:spPr>
      </p:pic>
      <p:pic>
        <p:nvPicPr>
          <p:cNvPr id="16" name="Picture 15" descr="NADINE - Cop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493498"/>
            <a:ext cx="3911825" cy="2630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7376" y="2514600"/>
            <a:ext cx="5942652" cy="1938992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6000" b="1" i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ROUND 8</a:t>
            </a:r>
            <a:endParaRPr lang="en-US" sz="6000" b="1" i="1" cap="none" spc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  <a:p>
            <a:pPr algn="ctr"/>
            <a:r>
              <a:rPr lang="en-US" sz="6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ROAD SAFETY</a:t>
            </a:r>
            <a:endParaRPr lang="en-US" sz="6000" b="1" i="1" cap="none" spc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</p:txBody>
      </p:sp>
      <p:pic>
        <p:nvPicPr>
          <p:cNvPr id="3" name="Picture 3" descr="ggc (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Who Wants To Be A Millionaire_ (Italy) Verso Il Milione (Bumper 2020) (Fan-Made) (320  kbps)">
            <a:hlinkClick r:id="" action="ppaction://media"/>
            <a:extLst>
              <a:ext uri="{FF2B5EF4-FFF2-40B4-BE49-F238E27FC236}">
                <a16:creationId xmlns:a16="http://schemas.microsoft.com/office/drawing/2014/main" id="{9A10BE3D-5ACD-4FD3-A468-8D7AB06DB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63000" y="6172200"/>
            <a:ext cx="242888" cy="242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4800"/>
            <a:ext cx="9144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b="1" i="1" dirty="0">
              <a:latin typeface="Aharoni" pitchFamily="2" charset="-79"/>
              <a:cs typeface="Aharoni" pitchFamily="2" charset="-79"/>
            </a:endParaRPr>
          </a:p>
          <a:p>
            <a:pPr marL="457200" indent="-457200">
              <a:buAutoNum type="arabicPeriod"/>
            </a:pPr>
            <a:r>
              <a:rPr lang="en-GB" sz="2200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At night the rear lookout on an organised walk should carry what?</a:t>
            </a:r>
          </a:p>
          <a:p>
            <a:pPr marL="457200" indent="-457200">
              <a:buAutoNum type="arabicPeriod"/>
            </a:pPr>
            <a:r>
              <a:rPr lang="en-GB" sz="2200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After getting off a bus, what should you do before crossing the road ?</a:t>
            </a:r>
          </a:p>
          <a:p>
            <a:pPr marL="457200" indent="-457200">
              <a:buAutoNum type="arabicPeriod"/>
            </a:pPr>
            <a:r>
              <a:rPr lang="en-GB" sz="2200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On one-way Streets, what may operate in the opposite direction to other traffic?</a:t>
            </a:r>
          </a:p>
          <a:p>
            <a:pPr marL="457200" indent="-457200">
              <a:buAutoNum type="arabicPeriod"/>
            </a:pPr>
            <a:endParaRPr lang="en-GB" sz="2200" b="1" i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457200" indent="-457200">
              <a:buAutoNum type="arabicPeriod"/>
            </a:pPr>
            <a:r>
              <a:rPr lang="en-GB" sz="2200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Which type of  traffic light controlled crossings do not have a flashing green man?</a:t>
            </a:r>
          </a:p>
          <a:p>
            <a:pPr marL="457200" indent="-457200">
              <a:buAutoNum type="arabicPeriod"/>
            </a:pPr>
            <a:r>
              <a:rPr lang="en-GB" sz="2200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When is the only time that it is legal to cycle on a pavement?</a:t>
            </a:r>
          </a:p>
          <a:p>
            <a:pPr marL="457200" indent="-457200">
              <a:buAutoNum type="arabicPeriod"/>
            </a:pPr>
            <a:endParaRPr lang="en-GB" sz="2200" b="1" i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457200" indent="-457200">
              <a:buAutoNum type="arabicPeriod"/>
            </a:pPr>
            <a:r>
              <a:rPr lang="en-GB" sz="2200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When can you carry a passenger on a bicycle?</a:t>
            </a:r>
          </a:p>
          <a:p>
            <a:pPr marL="457200" indent="-457200">
              <a:buAutoNum type="arabicPeriod"/>
            </a:pPr>
            <a:endParaRPr lang="en-GB" sz="2200" b="1" i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457200" indent="-457200">
              <a:buAutoNum type="arabicPeriod"/>
            </a:pPr>
            <a:r>
              <a:rPr lang="en-GB" sz="2200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You should  never cross the road behind a vehicle showing what ?</a:t>
            </a:r>
          </a:p>
          <a:p>
            <a:pPr marL="457200" indent="-457200">
              <a:buAutoNum type="arabicPeriod"/>
            </a:pPr>
            <a:r>
              <a:rPr lang="en-GB" sz="2200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When cycling at night what type of clothing should you wear ?</a:t>
            </a:r>
            <a:endParaRPr lang="en-GB" sz="2200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685800"/>
            <a:ext cx="4571059" cy="526297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US" sz="9600" b="1" i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sz="6000" b="1" i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ROUND 1</a:t>
            </a:r>
            <a:endParaRPr lang="en-US" sz="6000" b="1" i="1" cap="none" spc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  <a:p>
            <a:pPr algn="ctr"/>
            <a:r>
              <a:rPr lang="en-US" sz="6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ROAD SAFETY</a:t>
            </a:r>
            <a:endParaRPr lang="en-US" sz="6000" b="1" i="1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  <a:p>
            <a:pPr algn="ctr"/>
            <a:r>
              <a:rPr lang="en-US" sz="6000" b="1" i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ANSWERS</a:t>
            </a:r>
            <a:endParaRPr lang="en-US" sz="6000" b="1" i="1" cap="none" spc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</p:txBody>
      </p:sp>
      <p:pic>
        <p:nvPicPr>
          <p:cNvPr id="3" name="Picture 3" descr="ggc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5809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52400"/>
            <a:ext cx="914400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2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PELICAN, PUFFIN, TOUCAN AND ZEBRA</a:t>
            </a:r>
          </a:p>
          <a:p>
            <a:pPr marL="342900" indent="-342900">
              <a:buAutoNum type="arabicPeriod"/>
            </a:pPr>
            <a:endParaRPr lang="en-GB" sz="2200" b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2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 STOP SIGN.</a:t>
            </a:r>
          </a:p>
          <a:p>
            <a:pPr marL="342900" indent="-342900">
              <a:buAutoNum type="arabicPeriod"/>
            </a:pPr>
            <a:endParaRPr lang="en-GB" sz="2200" b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457200" indent="-457200">
              <a:buAutoNum type="arabicPeriod" startAt="3"/>
            </a:pPr>
            <a:r>
              <a:rPr lang="en-GB" sz="28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96</a:t>
            </a:r>
            <a:r>
              <a:rPr lang="en-GB" sz="22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 METERS or</a:t>
            </a:r>
            <a:r>
              <a:rPr lang="en-GB" sz="28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 315 </a:t>
            </a:r>
            <a:r>
              <a:rPr lang="en-GB" sz="22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FEET</a:t>
            </a:r>
          </a:p>
          <a:p>
            <a:pPr marL="457200" indent="-457200">
              <a:buAutoNum type="arabicPeriod" startAt="3"/>
            </a:pPr>
            <a:endParaRPr lang="en-GB" sz="2200" b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457200" indent="-457200">
              <a:buAutoNum type="arabicPeriod" startAt="4"/>
            </a:pPr>
            <a:r>
              <a:rPr lang="en-GB" sz="22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WHITE </a:t>
            </a:r>
          </a:p>
          <a:p>
            <a:pPr marL="457200" indent="-457200"/>
            <a:r>
              <a:rPr lang="en-GB" sz="22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 </a:t>
            </a:r>
          </a:p>
          <a:p>
            <a:pPr marL="342900" indent="-342900"/>
            <a:r>
              <a:rPr lang="en-GB" sz="22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5.   ELEPHANT </a:t>
            </a:r>
          </a:p>
          <a:p>
            <a:pPr marL="342900" indent="-342900">
              <a:buAutoNum type="arabicPeriod"/>
            </a:pPr>
            <a:endParaRPr lang="en-GB" sz="2200" b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/>
            <a:r>
              <a:rPr lang="en-GB" sz="22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6.  RED</a:t>
            </a:r>
          </a:p>
          <a:p>
            <a:pPr marL="342900" indent="-342900">
              <a:buAutoNum type="arabicPeriod"/>
            </a:pPr>
            <a:endParaRPr lang="en-GB" sz="2200" b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/>
            <a:r>
              <a:rPr lang="en-GB" sz="22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7.  Up to </a:t>
            </a:r>
            <a:r>
              <a:rPr lang="en-GB" sz="28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3 </a:t>
            </a:r>
            <a:r>
              <a:rPr lang="en-GB" sz="20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TIMES</a:t>
            </a:r>
          </a:p>
          <a:p>
            <a:pPr marL="342900" indent="-342900">
              <a:buAutoNum type="arabicPeriod"/>
            </a:pPr>
            <a:endParaRPr lang="en-GB" sz="2200" b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/>
            <a:r>
              <a:rPr lang="en-GB" sz="22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8.  WAIT ON THE ISLAND AND TREAT THE SECOND HALF OF THE ROAD AS A SEPARATE CROSSING.</a:t>
            </a:r>
          </a:p>
          <a:p>
            <a:pPr marL="342900" indent="-342900"/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9CF080E4-8CF2-495C-BF1D-E16BF46DEB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55" y="3446642"/>
            <a:ext cx="1198719" cy="1524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943" y="2362200"/>
            <a:ext cx="2709862" cy="96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33400"/>
            <a:ext cx="1052631" cy="105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880278"/>
            <a:ext cx="3733800" cy="206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75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7411" y="1600200"/>
            <a:ext cx="5740674" cy="3785652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6000" b="1" i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ROUND 2</a:t>
            </a:r>
            <a:endParaRPr lang="en-US" sz="6000" b="1" i="1" cap="none" spc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  <a:p>
            <a:pPr algn="ctr"/>
            <a:r>
              <a:rPr lang="en-US" sz="6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GENERAL</a:t>
            </a:r>
            <a:endParaRPr lang="en-US" sz="6000" b="1" i="1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  <a:p>
            <a:pPr algn="ctr"/>
            <a:r>
              <a:rPr lang="en-US" sz="6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 KNOWLEDGE</a:t>
            </a:r>
            <a:endParaRPr lang="en-US" sz="6000" b="1" i="1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  <a:p>
            <a:pPr algn="ctr"/>
            <a:r>
              <a:rPr lang="en-US" sz="6000" b="1" i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ANSWERS</a:t>
            </a:r>
            <a:endParaRPr lang="en-US" sz="6000" b="1" i="1" cap="none" spc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</p:txBody>
      </p:sp>
      <p:pic>
        <p:nvPicPr>
          <p:cNvPr id="32770" name="Picture 2" descr="Image result for question marks clip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1990725" cy="449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067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en-GB" sz="2000" b="1" i="1" dirty="0"/>
          </a:p>
          <a:p>
            <a:pPr marL="342900" indent="-342900">
              <a:buAutoNum type="arabicPeriod"/>
            </a:pPr>
            <a:endParaRPr lang="en-GB" sz="2000" b="1" i="1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28600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400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WILD DOG found in Australia</a:t>
            </a:r>
          </a:p>
          <a:p>
            <a:pPr marL="342900" indent="-342900">
              <a:buAutoNum type="arabicPeriod"/>
            </a:pPr>
            <a:endParaRPr lang="en-GB" sz="2400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INDIA</a:t>
            </a:r>
          </a:p>
          <a:p>
            <a:pPr marL="342900" indent="-342900">
              <a:buAutoNum type="arabicPeriod"/>
            </a:pPr>
            <a:endParaRPr lang="en-GB" sz="2400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JAMES AND LILY</a:t>
            </a:r>
          </a:p>
          <a:p>
            <a:pPr marL="342900" indent="-342900">
              <a:buAutoNum type="arabicPeriod"/>
            </a:pPr>
            <a:endParaRPr lang="en-GB" sz="2400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ARCTIC, ATLANTIC, INDIAN, PACIFIC AND SOUTHERN</a:t>
            </a:r>
          </a:p>
          <a:p>
            <a:pPr marL="342900" indent="-342900">
              <a:buAutoNum type="arabicPeriod"/>
            </a:pPr>
            <a:endParaRPr lang="en-GB" sz="2400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PORTUGUESE</a:t>
            </a:r>
          </a:p>
          <a:p>
            <a:pPr marL="342900" indent="-342900">
              <a:buAutoNum type="arabicPeriod"/>
            </a:pPr>
            <a:endParaRPr lang="en-GB" sz="2400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Prince Andrew</a:t>
            </a:r>
          </a:p>
          <a:p>
            <a:pPr marL="342900" indent="-342900">
              <a:buAutoNum type="arabicPeriod"/>
            </a:pPr>
            <a:endParaRPr lang="en-GB" sz="2400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SEVEN SIDES</a:t>
            </a:r>
          </a:p>
          <a:p>
            <a:pPr marL="342900" indent="-342900">
              <a:buAutoNum type="arabicPeriod"/>
            </a:pPr>
            <a:endParaRPr lang="en-GB" sz="2400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FOUR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000"/>
            <a:ext cx="27305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14400"/>
            <a:ext cx="21556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95600"/>
            <a:ext cx="1657350" cy="224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81400"/>
            <a:ext cx="2351939" cy="235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8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4" y="2286000"/>
            <a:ext cx="5942652" cy="2862322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6000" b="1" i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ROUND 3</a:t>
            </a:r>
            <a:endParaRPr lang="en-US" sz="6000" b="1" i="1" cap="none" spc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  <a:p>
            <a:pPr algn="ctr"/>
            <a:r>
              <a:rPr lang="en-US" sz="6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ROAD SAFETY</a:t>
            </a:r>
            <a:endParaRPr lang="en-US" sz="6000" b="1" i="1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  <a:p>
            <a:pPr algn="ctr"/>
            <a:r>
              <a:rPr lang="en-US" sz="6000" b="1" i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ANSWERS</a:t>
            </a:r>
            <a:endParaRPr lang="en-US" sz="6000" b="1" i="1" cap="none" spc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</p:txBody>
      </p:sp>
      <p:pic>
        <p:nvPicPr>
          <p:cNvPr id="3" name="Picture 3" descr="ggc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4825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endParaRPr lang="en-GB" sz="2000" b="1" i="1" dirty="0"/>
          </a:p>
          <a:p>
            <a:pPr marL="457200" indent="-457200">
              <a:buAutoNum type="arabicPeriod"/>
            </a:pPr>
            <a:endParaRPr lang="en-GB" sz="2000" b="1" i="1" dirty="0"/>
          </a:p>
          <a:p>
            <a:pPr marL="457200" indent="-457200">
              <a:buAutoNum type="arabicPeriod"/>
            </a:pPr>
            <a:endParaRPr lang="en-GB" sz="20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09550" y="27709"/>
            <a:ext cx="91440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en-GB" sz="2400" b="1" dirty="0"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US" sz="24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THE KERB</a:t>
            </a:r>
          </a:p>
          <a:p>
            <a:pPr marL="342900" indent="-342900">
              <a:buAutoNum type="arabicPeriod"/>
            </a:pPr>
            <a:endParaRPr lang="en-US" sz="2400" b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4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BEFORE A SHARP RIGHT HAND BEND</a:t>
            </a:r>
          </a:p>
          <a:p>
            <a:pPr marL="457200" indent="-457200">
              <a:buFont typeface="+mj-lt"/>
              <a:buAutoNum type="arabicPeriod"/>
            </a:pPr>
            <a:endParaRPr lang="en-GB" sz="2400" b="1" dirty="0"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4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STOP.</a:t>
            </a:r>
          </a:p>
          <a:p>
            <a:pPr marL="342900" indent="-342900">
              <a:buAutoNum type="arabicPeriod"/>
            </a:pPr>
            <a:endParaRPr lang="en-GB" sz="2400" b="1" dirty="0"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4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BLUE.</a:t>
            </a:r>
          </a:p>
          <a:p>
            <a:pPr marL="342900" indent="-342900">
              <a:buAutoNum type="arabicPeriod"/>
            </a:pPr>
            <a:endParaRPr lang="en-GB" sz="2400" b="1" dirty="0"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4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IT DOUBLES</a:t>
            </a:r>
          </a:p>
          <a:p>
            <a:pPr marL="342900" indent="-342900">
              <a:buAutoNum type="arabicPeriod"/>
            </a:pPr>
            <a:endParaRPr lang="en-GB" sz="2400" b="1" dirty="0"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4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PEDESTRIANS, CYCLISTS, MOTORCYCLISTS AND HORSE RIDERS</a:t>
            </a:r>
          </a:p>
          <a:p>
            <a:pPr marL="342900" indent="-342900">
              <a:buAutoNum type="arabicPeriod"/>
            </a:pPr>
            <a:endParaRPr lang="en-GB" sz="2400" b="1" dirty="0"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4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PROVISIONAL</a:t>
            </a:r>
          </a:p>
          <a:p>
            <a:pPr marL="342900" indent="-342900">
              <a:buAutoNum type="arabicPeriod"/>
            </a:pPr>
            <a:endParaRPr lang="en-GB" sz="2400" b="1" dirty="0"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4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ONLY IN AN EMERGENCY TO WALK TO AN EMERGENCY TELEPHONE.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</p:txBody>
      </p:sp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345D3BD-4581-4342-B013-F5F64E8CB6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459386"/>
            <a:ext cx="2438400" cy="1371601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10FD4B9-538C-4B86-A7D1-F1E0E96DC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752600"/>
            <a:ext cx="1497086" cy="1524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5986"/>
            <a:ext cx="24574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72384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39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1261" y="1981200"/>
            <a:ext cx="4772461" cy="2862322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6000" b="1" i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ROUND 4</a:t>
            </a:r>
            <a:endParaRPr lang="en-US" sz="6000" b="1" i="1" cap="none" spc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  <a:p>
            <a:pPr algn="ctr"/>
            <a:r>
              <a:rPr lang="en-US" sz="6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ANAGRAMS</a:t>
            </a:r>
            <a:endParaRPr lang="en-US" sz="6000" b="1" i="1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  <a:p>
            <a:pPr algn="ctr"/>
            <a:r>
              <a:rPr lang="en-US" sz="6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ANSWERS</a:t>
            </a:r>
            <a:endParaRPr lang="en-US" sz="6000" b="1" i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</p:txBody>
      </p:sp>
      <p:pic>
        <p:nvPicPr>
          <p:cNvPr id="23554" name="Picture 2" descr="Image result for general knowledge clip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381000"/>
            <a:ext cx="2438400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7474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_20200301_073707">
            <a:hlinkClick r:id="" action="ppaction://media"/>
            <a:extLst>
              <a:ext uri="{FF2B5EF4-FFF2-40B4-BE49-F238E27FC236}">
                <a16:creationId xmlns:a16="http://schemas.microsoft.com/office/drawing/2014/main" id="{CA92ECC0-528B-4619-9CA8-FF78F23BE2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en-GB" b="1" i="1" dirty="0"/>
          </a:p>
          <a:p>
            <a:pPr marL="342900" indent="-342900">
              <a:buAutoNum type="arabicPeriod"/>
            </a:pPr>
            <a:r>
              <a:rPr lang="en-GB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DOHA HURDLERS        </a:t>
            </a:r>
          </a:p>
          <a:p>
            <a:pPr marL="342900" indent="-342900"/>
            <a:r>
              <a:rPr lang="en-GB" b="1" i="1" dirty="0">
                <a:latin typeface="Aharoni" pitchFamily="2" charset="-79"/>
                <a:cs typeface="Aharoni" pitchFamily="2" charset="-79"/>
              </a:rPr>
              <a:t>                                                                                          </a:t>
            </a:r>
            <a:r>
              <a:rPr lang="en-GB" b="1" i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HARD SHOULDER                                            </a:t>
            </a:r>
          </a:p>
          <a:p>
            <a:pPr marL="342900" indent="-342900"/>
            <a:endParaRPr lang="en-GB" b="1" i="1" dirty="0">
              <a:latin typeface="Aharoni" pitchFamily="2" charset="-79"/>
              <a:cs typeface="Aharoni" pitchFamily="2" charset="-79"/>
            </a:endParaRPr>
          </a:p>
          <a:p>
            <a:pPr marL="457200" indent="-457200">
              <a:buAutoNum type="arabicPeriod" startAt="2"/>
            </a:pPr>
            <a:r>
              <a:rPr lang="en-GB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APRON KING           </a:t>
            </a:r>
          </a:p>
          <a:p>
            <a:pPr marL="457200" indent="-457200"/>
            <a:r>
              <a:rPr lang="en-GB" b="1" i="1" dirty="0">
                <a:latin typeface="Aharoni" pitchFamily="2" charset="-79"/>
                <a:cs typeface="Aharoni" pitchFamily="2" charset="-79"/>
              </a:rPr>
              <a:t>                                                                                           </a:t>
            </a:r>
            <a:r>
              <a:rPr lang="en-GB" b="1" i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NO PARKING                                        </a:t>
            </a:r>
          </a:p>
          <a:p>
            <a:pPr marL="342900" indent="-342900">
              <a:buAutoNum type="arabicPeriod"/>
            </a:pPr>
            <a:endParaRPr lang="en-GB" b="1" i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457200" indent="-457200">
              <a:buAutoNum type="arabicPeriod" startAt="3"/>
            </a:pPr>
            <a:r>
              <a:rPr lang="en-GB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BEILUL  DENSE WOOLLY     </a:t>
            </a:r>
          </a:p>
          <a:p>
            <a:pPr marL="457200" indent="-457200"/>
            <a:r>
              <a:rPr lang="en-GB" b="1" i="1" dirty="0">
                <a:latin typeface="Aharoni" pitchFamily="2" charset="-79"/>
                <a:cs typeface="Aharoni" pitchFamily="2" charset="-79"/>
              </a:rPr>
              <a:t>                                                                                           </a:t>
            </a:r>
            <a:r>
              <a:rPr lang="en-GB" b="1" i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DOUBLE YELLOW LINES                                   </a:t>
            </a:r>
          </a:p>
          <a:p>
            <a:pPr marL="342900" indent="-342900"/>
            <a:endParaRPr lang="en-GB" b="1" i="1" dirty="0">
              <a:latin typeface="Aharoni" pitchFamily="2" charset="-79"/>
              <a:cs typeface="Aharoni" pitchFamily="2" charset="-79"/>
            </a:endParaRPr>
          </a:p>
          <a:p>
            <a:pPr marL="457200" indent="-457200">
              <a:buAutoNum type="arabicPeriod" startAt="4"/>
            </a:pPr>
            <a:r>
              <a:rPr lang="en-GB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DESI LIMPET   </a:t>
            </a:r>
          </a:p>
          <a:p>
            <a:pPr marL="457200" indent="-457200"/>
            <a:r>
              <a:rPr lang="en-GB" b="1" i="1" dirty="0">
                <a:latin typeface="Aharoni" pitchFamily="2" charset="-79"/>
                <a:cs typeface="Aharoni" pitchFamily="2" charset="-79"/>
              </a:rPr>
              <a:t>                                                                                          </a:t>
            </a:r>
            <a:r>
              <a:rPr lang="en-GB" b="1" i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SPEED LIMIT                                             </a:t>
            </a:r>
          </a:p>
          <a:p>
            <a:pPr marL="342900" indent="-342900">
              <a:buAutoNum type="arabicPeriod"/>
            </a:pPr>
            <a:endParaRPr lang="en-GB" b="1" i="1" dirty="0">
              <a:latin typeface="Aharoni" pitchFamily="2" charset="-79"/>
              <a:cs typeface="Aharoni" pitchFamily="2" charset="-79"/>
            </a:endParaRPr>
          </a:p>
          <a:p>
            <a:pPr marL="457200" indent="-457200">
              <a:buAutoNum type="arabicPeriod" startAt="5"/>
            </a:pPr>
            <a:r>
              <a:rPr lang="en-GB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AD MEMES MIXUP    </a:t>
            </a:r>
          </a:p>
          <a:p>
            <a:pPr marL="457200" indent="-457200"/>
            <a:r>
              <a:rPr lang="en-GB" b="1" i="1" dirty="0">
                <a:latin typeface="Aharoni" pitchFamily="2" charset="-79"/>
                <a:cs typeface="Aharoni" pitchFamily="2" charset="-79"/>
              </a:rPr>
              <a:t>                                                                                          </a:t>
            </a:r>
            <a:r>
              <a:rPr lang="en-GB" b="1" i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MAXIMUM SPEED                                            </a:t>
            </a:r>
          </a:p>
          <a:p>
            <a:pPr marL="342900" indent="-342900">
              <a:buAutoNum type="arabicPeriod"/>
            </a:pPr>
            <a:endParaRPr lang="en-GB" b="1" i="1" dirty="0"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 startAt="6"/>
            </a:pPr>
            <a:r>
              <a:rPr lang="en-GB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AIRDROP  PYLES    </a:t>
            </a:r>
          </a:p>
          <a:p>
            <a:pPr marL="342900" indent="-342900"/>
            <a:r>
              <a:rPr lang="en-GB" b="1" i="1" dirty="0">
                <a:latin typeface="Aharoni" pitchFamily="2" charset="-79"/>
                <a:cs typeface="Aharoni" pitchFamily="2" charset="-79"/>
              </a:rPr>
              <a:t>                                                                                          </a:t>
            </a:r>
            <a:r>
              <a:rPr lang="en-GB" b="1" i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SLIPPERY ROAD                                             </a:t>
            </a:r>
          </a:p>
          <a:p>
            <a:pPr marL="342900" indent="-342900">
              <a:buAutoNum type="arabicPeriod"/>
            </a:pPr>
            <a:endParaRPr lang="en-GB" b="1" i="1" dirty="0"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 startAt="7"/>
            </a:pPr>
            <a:r>
              <a:rPr lang="en-GB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AMOTION BURUNDI </a:t>
            </a:r>
            <a:r>
              <a:rPr lang="en-GB" b="1" i="1" dirty="0">
                <a:latin typeface="Aharoni" pitchFamily="2" charset="-79"/>
                <a:cs typeface="Aharoni" pitchFamily="2" charset="-79"/>
              </a:rPr>
              <a:t>  </a:t>
            </a:r>
          </a:p>
          <a:p>
            <a:pPr marL="342900" indent="-342900"/>
            <a:r>
              <a:rPr lang="en-GB" b="1" i="1" dirty="0">
                <a:latin typeface="Aharoni" pitchFamily="2" charset="-79"/>
                <a:cs typeface="Aharoni" pitchFamily="2" charset="-79"/>
              </a:rPr>
              <a:t>                                                                                         </a:t>
            </a:r>
            <a:r>
              <a:rPr lang="en-GB" b="1" i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MINI ROUNDABOUT                                        </a:t>
            </a:r>
          </a:p>
          <a:p>
            <a:pPr marL="342900" indent="-342900">
              <a:buAutoNum type="arabicPeriod"/>
            </a:pPr>
            <a:endParaRPr lang="en-GB" b="1" i="1" dirty="0"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 startAt="8"/>
            </a:pPr>
            <a:r>
              <a:rPr lang="en-GB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ACENTRIC OFF     </a:t>
            </a:r>
          </a:p>
          <a:p>
            <a:pPr marL="342900" indent="-342900"/>
            <a:r>
              <a:rPr lang="en-GB" b="1" i="1" dirty="0">
                <a:latin typeface="Aharoni" pitchFamily="2" charset="-79"/>
                <a:cs typeface="Aharoni" pitchFamily="2" charset="-79"/>
              </a:rPr>
              <a:t>                                                                                          </a:t>
            </a:r>
            <a:r>
              <a:rPr lang="en-GB" b="1" i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TRAFFIC CONE                                           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330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2302" y="2362200"/>
            <a:ext cx="5262979" cy="2862322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6000" b="1" i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ROUND 5</a:t>
            </a:r>
            <a:endParaRPr lang="en-US" sz="6000" b="1" i="1" cap="none" spc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  <a:p>
            <a:pPr algn="ctr"/>
            <a:r>
              <a:rPr lang="en-US" sz="6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ROAD SIGNS</a:t>
            </a:r>
            <a:endParaRPr lang="en-US" sz="6000" b="1" i="1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  <a:p>
            <a:pPr algn="ctr"/>
            <a:r>
              <a:rPr lang="en-US" sz="6000" b="1" i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ANSWERS</a:t>
            </a:r>
            <a:endParaRPr lang="en-US" sz="6000" b="1" i="1" cap="none" spc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</p:txBody>
      </p:sp>
      <p:pic>
        <p:nvPicPr>
          <p:cNvPr id="3" name="Picture 3" descr="ggc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7455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GB" sz="5400" b="1" i="1">
                <a:solidFill>
                  <a:srgbClr val="007053"/>
                </a:solidFill>
              </a:rPr>
              <a:t>Identify the road sign</a:t>
            </a:r>
          </a:p>
        </p:txBody>
      </p:sp>
      <p:sp>
        <p:nvSpPr>
          <p:cNvPr id="148487" name="Text Box 7"/>
          <p:cNvSpPr txBox="1">
            <a:spLocks noChangeArrowheads="1"/>
          </p:cNvSpPr>
          <p:nvPr/>
        </p:nvSpPr>
        <p:spPr bwMode="auto">
          <a:xfrm>
            <a:off x="381000" y="1371601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/>
              <a:t>1</a:t>
            </a:r>
          </a:p>
        </p:txBody>
      </p:sp>
      <p:sp>
        <p:nvSpPr>
          <p:cNvPr id="148488" name="Rectangle 8"/>
          <p:cNvSpPr>
            <a:spLocks noChangeArrowheads="1"/>
          </p:cNvSpPr>
          <p:nvPr/>
        </p:nvSpPr>
        <p:spPr bwMode="auto">
          <a:xfrm>
            <a:off x="457200" y="4267201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/>
              <a:t>3</a:t>
            </a:r>
          </a:p>
        </p:txBody>
      </p:sp>
      <p:sp>
        <p:nvSpPr>
          <p:cNvPr id="148489" name="Rectangle 9"/>
          <p:cNvSpPr>
            <a:spLocks noChangeArrowheads="1"/>
          </p:cNvSpPr>
          <p:nvPr/>
        </p:nvSpPr>
        <p:spPr bwMode="auto">
          <a:xfrm>
            <a:off x="7696200" y="14478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 dirty="0"/>
              <a:t>2</a:t>
            </a:r>
          </a:p>
        </p:txBody>
      </p:sp>
      <p:sp>
        <p:nvSpPr>
          <p:cNvPr id="148490" name="Rectangle 10"/>
          <p:cNvSpPr>
            <a:spLocks noChangeArrowheads="1"/>
          </p:cNvSpPr>
          <p:nvPr/>
        </p:nvSpPr>
        <p:spPr bwMode="auto">
          <a:xfrm>
            <a:off x="7772400" y="3810000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/>
              <a:t>4</a:t>
            </a:r>
          </a:p>
        </p:txBody>
      </p:sp>
      <p:pic>
        <p:nvPicPr>
          <p:cNvPr id="11" name="Picture 10" descr="warning-sign-zebra-crossing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4387" y="1447800"/>
            <a:ext cx="2154465" cy="1905000"/>
          </a:xfrm>
          <a:prstGeom prst="rect">
            <a:avLst/>
          </a:prstGeom>
        </p:spPr>
      </p:pic>
      <p:pic>
        <p:nvPicPr>
          <p:cNvPr id="12" name="Picture 11" descr="warning-sign-wild-horses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7868" y="1447800"/>
            <a:ext cx="2154464" cy="1905000"/>
          </a:xfrm>
          <a:prstGeom prst="rect">
            <a:avLst/>
          </a:prstGeom>
        </p:spPr>
      </p:pic>
      <p:pic>
        <p:nvPicPr>
          <p:cNvPr id="13" name="Picture 12" descr="images[6]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1999" y="3810000"/>
            <a:ext cx="3479241" cy="2286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68119" y="3352800"/>
            <a:ext cx="2667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Zebra crossing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34000" y="3429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Wild horses or ponies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58619" y="58674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Two-way traffic straight ahead</a:t>
            </a:r>
          </a:p>
        </p:txBody>
      </p:sp>
      <p:pic>
        <p:nvPicPr>
          <p:cNvPr id="18" name="Picture 17" descr="imagesGSLXM5O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4630" y="4114800"/>
            <a:ext cx="2020941" cy="1752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48300" y="59436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Double bend first to left</a:t>
            </a:r>
          </a:p>
        </p:txBody>
      </p:sp>
    </p:spTree>
    <p:extLst>
      <p:ext uri="{BB962C8B-B14F-4D97-AF65-F5344CB8AC3E}">
        <p14:creationId xmlns:p14="http://schemas.microsoft.com/office/powerpoint/2010/main" val="315057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7" grpId="0"/>
      <p:bldP spid="148488" grpId="0"/>
      <p:bldP spid="148489" grpId="0"/>
      <p:bldP spid="14849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533400" y="457201"/>
            <a:ext cx="8229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800" b="1" i="1">
                <a:solidFill>
                  <a:srgbClr val="007053"/>
                </a:solidFill>
              </a:rPr>
              <a:t>Identify the road sign</a:t>
            </a:r>
          </a:p>
        </p:txBody>
      </p:sp>
      <p:sp>
        <p:nvSpPr>
          <p:cNvPr id="8195" name="AutoShape 6" descr="Image result for road signs images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4800600" y="3657600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/>
              <a:t>8</a:t>
            </a:r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685800" y="4114801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/>
              <a:t>7</a:t>
            </a:r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5562600" y="1447800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/>
              <a:t>6</a:t>
            </a:r>
          </a:p>
        </p:txBody>
      </p:sp>
      <p:sp>
        <p:nvSpPr>
          <p:cNvPr id="149515" name="Rectangle 11"/>
          <p:cNvSpPr>
            <a:spLocks noChangeArrowheads="1"/>
          </p:cNvSpPr>
          <p:nvPr/>
        </p:nvSpPr>
        <p:spPr bwMode="auto">
          <a:xfrm>
            <a:off x="533400" y="1295401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/>
              <a:t>5</a:t>
            </a:r>
          </a:p>
        </p:txBody>
      </p:sp>
      <p:pic>
        <p:nvPicPr>
          <p:cNvPr id="14" name="Picture 13" descr="manually-operated-temporary-stop-and-go-signs-go-side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7760" y="1219200"/>
            <a:ext cx="2057400" cy="2057400"/>
          </a:xfrm>
          <a:prstGeom prst="rect">
            <a:avLst/>
          </a:prstGeom>
        </p:spPr>
      </p:pic>
      <p:pic>
        <p:nvPicPr>
          <p:cNvPr id="17" name="Picture 16" descr="Highway_Code_Road_Signs_No_Motor_Vehicles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3962400"/>
            <a:ext cx="3183548" cy="2095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36654" y="3289012"/>
            <a:ext cx="1979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Manually operated</a:t>
            </a:r>
          </a:p>
          <a:p>
            <a:pPr algn="ctr"/>
            <a:r>
              <a:rPr lang="en-GB" sz="1600" b="1" dirty="0"/>
              <a:t> temporary STOP/GO sign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9117" y="5911334"/>
            <a:ext cx="1594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No Waiting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35174" y="59113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No motor vehicles</a:t>
            </a:r>
          </a:p>
        </p:txBody>
      </p:sp>
      <p:pic>
        <p:nvPicPr>
          <p:cNvPr id="19" name="Picture 18" descr="no-vehicles-carrying-explosiv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49475" y="1295401"/>
            <a:ext cx="1904999" cy="19049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935174" y="3227456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No vehicles </a:t>
            </a:r>
          </a:p>
          <a:p>
            <a:pPr algn="ctr"/>
            <a:r>
              <a:rPr lang="en-GB" b="1" dirty="0"/>
              <a:t>carrying explosives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494" y="4299467"/>
            <a:ext cx="1567933" cy="1567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331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2" grpId="0"/>
      <p:bldP spid="149513" grpId="0"/>
      <p:bldP spid="1495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066800"/>
            <a:ext cx="8382000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6000" b="1" i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ROUND 6</a:t>
            </a:r>
            <a:endParaRPr lang="en-US" sz="6000" b="1" i="1" cap="none" spc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  <a:p>
            <a:pPr algn="ctr"/>
            <a:r>
              <a:rPr lang="en-US" sz="6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LOGOS AND SLOGANS</a:t>
            </a:r>
            <a:endParaRPr lang="en-US" sz="6000" b="1" i="1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  <a:p>
            <a:pPr algn="ctr"/>
            <a:r>
              <a:rPr lang="en-US" sz="6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 ANSWERS</a:t>
            </a:r>
            <a:endParaRPr lang="en-US" sz="6000" b="1" i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</p:txBody>
      </p:sp>
      <p:pic>
        <p:nvPicPr>
          <p:cNvPr id="12290" name="Picture 2" descr="Image result for FAMOUS BRAND SLOGA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1442" y="4682706"/>
            <a:ext cx="2409977" cy="1265238"/>
          </a:xfrm>
          <a:prstGeom prst="rect">
            <a:avLst/>
          </a:prstGeom>
          <a:noFill/>
        </p:spPr>
      </p:pic>
      <p:pic>
        <p:nvPicPr>
          <p:cNvPr id="12292" name="Picture 4" descr="Image result for FAMOUS BRAND SLOGA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124200"/>
            <a:ext cx="2057400" cy="1975572"/>
          </a:xfrm>
          <a:prstGeom prst="rect">
            <a:avLst/>
          </a:prstGeom>
          <a:noFill/>
        </p:spPr>
      </p:pic>
      <p:pic>
        <p:nvPicPr>
          <p:cNvPr id="12294" name="Picture 6" descr="Image result for FAMOUS BRAND SLOGA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2211" y="227162"/>
            <a:ext cx="2400300" cy="137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63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3048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4157651" y="387572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4191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0600" y="403014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</a:t>
            </a:r>
          </a:p>
        </p:txBody>
      </p:sp>
      <p:pic>
        <p:nvPicPr>
          <p:cNvPr id="14" name="Picture 13" descr="untitled - Cop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533400"/>
            <a:ext cx="1905000" cy="3095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50-506524_red-bull-png-transparent-image-famous-brand-logo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800" y="533400"/>
            <a:ext cx="18288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vans cu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9200" y="4114800"/>
            <a:ext cx="2438400" cy="1986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imag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30876" y="4724400"/>
            <a:ext cx="2846388" cy="83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road safe ni.png">
            <a:extLst>
              <a:ext uri="{FF2B5EF4-FFF2-40B4-BE49-F238E27FC236}">
                <a16:creationId xmlns:a16="http://schemas.microsoft.com/office/drawing/2014/main" id="{B68EBDBB-8D56-439E-AD2D-9174FAF03AD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2463" y="457199"/>
            <a:ext cx="3248025" cy="3248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50-506524_red-bull-png-transparent-image-famous-brand-logos.png">
            <a:extLst>
              <a:ext uri="{FF2B5EF4-FFF2-40B4-BE49-F238E27FC236}">
                <a16:creationId xmlns:a16="http://schemas.microsoft.com/office/drawing/2014/main" id="{E45F75B0-8A6D-4149-B95B-D15FC946DCE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0" y="533400"/>
            <a:ext cx="4440827" cy="3171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Vans-Company-Logo.jpg">
            <a:extLst>
              <a:ext uri="{FF2B5EF4-FFF2-40B4-BE49-F238E27FC236}">
                <a16:creationId xmlns:a16="http://schemas.microsoft.com/office/drawing/2014/main" id="{FA918090-7013-423A-81E2-41DE6507650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2881" y="4030146"/>
            <a:ext cx="3886200" cy="2142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images.png">
            <a:extLst>
              <a:ext uri="{FF2B5EF4-FFF2-40B4-BE49-F238E27FC236}">
                <a16:creationId xmlns:a16="http://schemas.microsoft.com/office/drawing/2014/main" id="{8EE13A94-5979-48AC-A73E-30915EC3FB7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30070" y="4114800"/>
            <a:ext cx="3048000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299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0500" y="641866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00385" y="457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3962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67200" y="3733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</a:t>
            </a:r>
          </a:p>
        </p:txBody>
      </p:sp>
      <p:pic>
        <p:nvPicPr>
          <p:cNvPr id="15" name="Picture 14" descr="iceland cu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371600"/>
            <a:ext cx="3607658" cy="733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tesco c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1295400"/>
            <a:ext cx="3798277" cy="771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nike cu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3886200"/>
            <a:ext cx="2613660" cy="22727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subway cu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4343400"/>
            <a:ext cx="3810000" cy="943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iceland.png">
            <a:extLst>
              <a:ext uri="{FF2B5EF4-FFF2-40B4-BE49-F238E27FC236}">
                <a16:creationId xmlns:a16="http://schemas.microsoft.com/office/drawing/2014/main" id="{E5DD2D52-90AA-4F05-908F-91DE7F7CBD5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242" y="673942"/>
            <a:ext cx="3678144" cy="27550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imagesK2RWZ3V9.jpg">
            <a:extLst>
              <a:ext uri="{FF2B5EF4-FFF2-40B4-BE49-F238E27FC236}">
                <a16:creationId xmlns:a16="http://schemas.microsoft.com/office/drawing/2014/main" id="{B0B92B51-5CFD-4390-8867-14D0859CF0C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10100" y="825056"/>
            <a:ext cx="4152900" cy="1979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nike.jpg">
            <a:extLst>
              <a:ext uri="{FF2B5EF4-FFF2-40B4-BE49-F238E27FC236}">
                <a16:creationId xmlns:a16="http://schemas.microsoft.com/office/drawing/2014/main" id="{AA6AC2EE-F575-4546-8C97-9F48D44D36B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127" y="3886199"/>
            <a:ext cx="3333750" cy="2272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subway.jpg">
            <a:extLst>
              <a:ext uri="{FF2B5EF4-FFF2-40B4-BE49-F238E27FC236}">
                <a16:creationId xmlns:a16="http://schemas.microsoft.com/office/drawing/2014/main" id="{F1611052-7C65-4A7E-85EE-4CB22BB8646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02474" y="4103132"/>
            <a:ext cx="4008126" cy="1716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76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7173" y="1143000"/>
            <a:ext cx="5755102" cy="3785652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6000" b="1" i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ROUND 7</a:t>
            </a:r>
            <a:endParaRPr lang="en-US" sz="6000" b="1" i="1" cap="none" spc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  <a:p>
            <a:pPr algn="ctr"/>
            <a:r>
              <a:rPr lang="en-US" sz="6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WHO IS THAT</a:t>
            </a:r>
            <a:endParaRPr lang="en-US" sz="6000" b="1" i="1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  <a:p>
            <a:pPr algn="ctr"/>
            <a:r>
              <a:rPr lang="en-US" sz="6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 STAR</a:t>
            </a:r>
            <a:endParaRPr lang="en-US" sz="6000" b="1" i="1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  <a:p>
            <a:pPr algn="ctr"/>
            <a:r>
              <a:rPr lang="en-US" sz="6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ANSWERS</a:t>
            </a:r>
            <a:endParaRPr lang="en-US" sz="6000" b="1" i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2508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OLLY F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615" y="454032"/>
            <a:ext cx="3194061" cy="2124974"/>
          </a:xfrm>
          <a:prstGeom prst="rect">
            <a:avLst/>
          </a:prstGeom>
        </p:spPr>
      </p:pic>
      <p:pic>
        <p:nvPicPr>
          <p:cNvPr id="32" name="Picture 31" descr="PHIL FU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0532" y="3733800"/>
            <a:ext cx="3371973" cy="2302020"/>
          </a:xfrm>
          <a:prstGeom prst="rect">
            <a:avLst/>
          </a:prstGeom>
        </p:spPr>
      </p:pic>
      <p:pic>
        <p:nvPicPr>
          <p:cNvPr id="34" name="Picture 33" descr="LEWI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7560" y="454032"/>
            <a:ext cx="3359705" cy="2302020"/>
          </a:xfrm>
          <a:prstGeom prst="rect">
            <a:avLst/>
          </a:prstGeom>
        </p:spPr>
      </p:pic>
      <p:pic>
        <p:nvPicPr>
          <p:cNvPr id="36" name="Picture 35" descr="ANT FU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4131" y="3733800"/>
            <a:ext cx="2887785" cy="212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2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NAD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2653" y="803665"/>
            <a:ext cx="2457545" cy="2477348"/>
          </a:xfrm>
          <a:prstGeom prst="rect">
            <a:avLst/>
          </a:prstGeom>
        </p:spPr>
      </p:pic>
      <p:pic>
        <p:nvPicPr>
          <p:cNvPr id="21" name="Picture 20" descr="holly-willoughby-liz-earle-eyebright-soothing-eye-lotion-15808974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2653" y="3733800"/>
            <a:ext cx="2477347" cy="2477347"/>
          </a:xfrm>
          <a:prstGeom prst="rect">
            <a:avLst/>
          </a:prstGeom>
        </p:spPr>
      </p:pic>
      <p:pic>
        <p:nvPicPr>
          <p:cNvPr id="23" name="Picture 22" descr="DUA LIP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21934" y="768105"/>
            <a:ext cx="2755998" cy="2203695"/>
          </a:xfrm>
          <a:prstGeom prst="rect">
            <a:avLst/>
          </a:prstGeom>
        </p:spPr>
      </p:pic>
      <p:pic>
        <p:nvPicPr>
          <p:cNvPr id="25" name="Picture 24" descr="PIXIE LOTT - Cop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62600" y="3733799"/>
            <a:ext cx="2362200" cy="257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4" y="2286000"/>
            <a:ext cx="5942652" cy="1938992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6000" b="1" i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ROUND 1</a:t>
            </a:r>
            <a:endParaRPr lang="en-US" sz="6000" b="1" i="1" cap="none" spc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  <a:p>
            <a:pPr algn="ctr"/>
            <a:r>
              <a:rPr lang="en-US" sz="6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ROAD SAFETY</a:t>
            </a:r>
            <a:endParaRPr lang="en-US" sz="6000" b="1" i="1" cap="none" spc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</p:txBody>
      </p:sp>
      <p:pic>
        <p:nvPicPr>
          <p:cNvPr id="3" name="Picture 3" descr="ggc (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Image result for CHILDREN CROSSING CLIPA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4114800"/>
            <a:ext cx="3067050" cy="2045903"/>
          </a:xfrm>
          <a:prstGeom prst="rect">
            <a:avLst/>
          </a:prstGeom>
          <a:noFill/>
        </p:spPr>
      </p:pic>
      <p:pic>
        <p:nvPicPr>
          <p:cNvPr id="4" name="Who Wants To Be A Millionaire_ (Italy) Verso Il Milione (Bumper 2020) (Fan-Made) (320  kbps)">
            <a:hlinkClick r:id="" action="ppaction://media"/>
            <a:extLst>
              <a:ext uri="{FF2B5EF4-FFF2-40B4-BE49-F238E27FC236}">
                <a16:creationId xmlns:a16="http://schemas.microsoft.com/office/drawing/2014/main" id="{98553A47-621B-4ED6-BCC1-B08A43936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360293" y="6160703"/>
            <a:ext cx="182563" cy="182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2492" y="2057400"/>
            <a:ext cx="6032422" cy="2862322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60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  <a:cs typeface="Aharoni"/>
              </a:rPr>
              <a:t>ROUND 8</a:t>
            </a:r>
            <a:endParaRPr lang="en-US" sz="6000" b="1" cap="none" spc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Aharoni"/>
            </a:endParaRPr>
          </a:p>
          <a:p>
            <a:pPr algn="ctr"/>
            <a:r>
              <a:rPr lang="en-US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  <a:cs typeface="Aharoni"/>
              </a:rPr>
              <a:t>ROAD SAFETY</a:t>
            </a:r>
            <a:endParaRPr lang="en-US" sz="6000" b="1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Aharoni"/>
            </a:endParaRPr>
          </a:p>
          <a:p>
            <a:pPr algn="ctr"/>
            <a:r>
              <a:rPr lang="en-US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  <a:cs typeface="Aharoni"/>
              </a:rPr>
              <a:t> ANSWERS</a:t>
            </a:r>
            <a:endParaRPr lang="en-US" sz="6000" b="1" cap="none" spc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Aharoni"/>
            </a:endParaRPr>
          </a:p>
        </p:txBody>
      </p:sp>
      <p:pic>
        <p:nvPicPr>
          <p:cNvPr id="3" name="Picture 3" descr="ggc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7853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4190" y="52988"/>
            <a:ext cx="914400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b="1" i="1" dirty="0"/>
          </a:p>
          <a:p>
            <a:pPr marL="457200" indent="-457200">
              <a:buAutoNum type="arabicPeriod"/>
            </a:pPr>
            <a:r>
              <a:rPr lang="en-GB" sz="2400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A RED LIGHT</a:t>
            </a:r>
          </a:p>
          <a:p>
            <a:pPr marL="457200" indent="-457200"/>
            <a:endParaRPr lang="en-GB" sz="2400" b="1" i="1" dirty="0">
              <a:latin typeface="Aharoni" pitchFamily="2" charset="-79"/>
              <a:cs typeface="Aharoni" pitchFamily="2" charset="-79"/>
            </a:endParaRPr>
          </a:p>
          <a:p>
            <a:pPr marL="457200" indent="-457200"/>
            <a:r>
              <a:rPr lang="en-GB" sz="2400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2.   WAIT TILL THE BUS HAS MOVED OFF.</a:t>
            </a:r>
          </a:p>
          <a:p>
            <a:pPr marL="457200" indent="-457200">
              <a:buAutoNum type="arabicPeriod"/>
            </a:pPr>
            <a:endParaRPr lang="en-GB" sz="2400" b="1" i="1" dirty="0">
              <a:latin typeface="Aharoni" pitchFamily="2" charset="-79"/>
              <a:cs typeface="Aharoni" pitchFamily="2" charset="-79"/>
            </a:endParaRPr>
          </a:p>
          <a:p>
            <a:pPr marL="457200" indent="-457200"/>
            <a:r>
              <a:rPr lang="en-GB" sz="2400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3.   BUS AND CYCLE LANES</a:t>
            </a:r>
          </a:p>
          <a:p>
            <a:pPr marL="457200" indent="-457200">
              <a:buAutoNum type="arabicPeriod"/>
            </a:pPr>
            <a:endParaRPr lang="en-GB" sz="2400" b="1" i="1" dirty="0">
              <a:latin typeface="Aharoni" pitchFamily="2" charset="-79"/>
              <a:cs typeface="Aharoni" pitchFamily="2" charset="-79"/>
            </a:endParaRPr>
          </a:p>
          <a:p>
            <a:pPr marL="457200" indent="-457200"/>
            <a:r>
              <a:rPr lang="en-GB" sz="2400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4.   PUFFIN AND TOUCAN CROSSINGS. </a:t>
            </a:r>
          </a:p>
          <a:p>
            <a:pPr marL="457200" indent="-457200">
              <a:buAutoNum type="arabicPeriod"/>
            </a:pPr>
            <a:endParaRPr lang="en-GB" sz="2400" b="1" i="1" dirty="0">
              <a:latin typeface="Aharoni" pitchFamily="2" charset="-79"/>
              <a:cs typeface="Aharoni" pitchFamily="2" charset="-79"/>
            </a:endParaRPr>
          </a:p>
          <a:p>
            <a:pPr marL="457200" indent="-457200"/>
            <a:r>
              <a:rPr lang="en-GB" sz="2400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5.  WHEN THERE IS A DESIGNATED MARKED CYCLE PATH ON IT</a:t>
            </a:r>
          </a:p>
          <a:p>
            <a:pPr marL="457200" indent="-457200">
              <a:buAutoNum type="arabicPeriod"/>
            </a:pPr>
            <a:endParaRPr lang="en-GB" sz="2400" b="1" i="1" dirty="0">
              <a:latin typeface="Aharoni" pitchFamily="2" charset="-79"/>
              <a:cs typeface="Aharoni" pitchFamily="2" charset="-79"/>
            </a:endParaRPr>
          </a:p>
          <a:p>
            <a:pPr marL="457200" indent="-457200"/>
            <a:r>
              <a:rPr lang="en-GB" sz="2400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6.   ONLY ON A BICYCLE BUILT FOR TWO</a:t>
            </a:r>
          </a:p>
          <a:p>
            <a:pPr marL="457200" indent="-457200">
              <a:buAutoNum type="arabicPeriod"/>
            </a:pPr>
            <a:endParaRPr lang="en-GB" sz="2400" b="1" i="1" dirty="0">
              <a:latin typeface="Aharoni" pitchFamily="2" charset="-79"/>
              <a:cs typeface="Aharoni" pitchFamily="2" charset="-79"/>
            </a:endParaRPr>
          </a:p>
          <a:p>
            <a:pPr marL="457200" indent="-457200"/>
            <a:r>
              <a:rPr lang="en-GB" sz="2400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7.   WHITE REVERSING LIGHTS</a:t>
            </a:r>
          </a:p>
          <a:p>
            <a:pPr marL="457200" indent="-457200">
              <a:buAutoNum type="arabicPeriod"/>
            </a:pPr>
            <a:endParaRPr lang="en-GB" sz="2400" b="1" i="1" dirty="0">
              <a:latin typeface="Aharoni" pitchFamily="2" charset="-79"/>
              <a:cs typeface="Aharoni" pitchFamily="2" charset="-79"/>
            </a:endParaRPr>
          </a:p>
          <a:p>
            <a:pPr marL="457200" indent="-457200"/>
            <a:r>
              <a:rPr lang="en-GB" sz="2400" b="1" i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8.   REFLECTIVE</a:t>
            </a:r>
            <a:endParaRPr lang="en-GB" sz="2400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220" y="4572000"/>
            <a:ext cx="2917179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0"/>
            <a:ext cx="197167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221" y="5257800"/>
            <a:ext cx="2667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8846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64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ood, drawing, bird&#10;&#10;Description automatically generated">
            <a:extLst>
              <a:ext uri="{FF2B5EF4-FFF2-40B4-BE49-F238E27FC236}">
                <a16:creationId xmlns:a16="http://schemas.microsoft.com/office/drawing/2014/main" id="{AAA17202-143C-4DBA-A52C-9FEC31712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That's all folks (192  kbps)">
            <a:hlinkClick r:id="" action="ppaction://media"/>
            <a:extLst>
              <a:ext uri="{FF2B5EF4-FFF2-40B4-BE49-F238E27FC236}">
                <a16:creationId xmlns:a16="http://schemas.microsoft.com/office/drawing/2014/main" id="{4863D6CB-DE4E-40EE-9B9B-EA0DB0DDD2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86800" y="6324600"/>
            <a:ext cx="182563" cy="18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2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2A1F14-9F81-455D-A8A2-6967B66FB107}"/>
              </a:ext>
            </a:extLst>
          </p:cNvPr>
          <p:cNvSpPr txBox="1"/>
          <p:nvPr/>
        </p:nvSpPr>
        <p:spPr>
          <a:xfrm>
            <a:off x="0" y="0"/>
            <a:ext cx="914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b="1" dirty="0">
              <a:latin typeface="Arial Black" panose="020B0A04020102020204" pitchFamily="34" charset="0"/>
            </a:endParaRPr>
          </a:p>
          <a:p>
            <a:endParaRPr lang="en-GB" sz="2000" b="1" dirty="0">
              <a:latin typeface="Arial Black" panose="020B0A04020102020204" pitchFamily="34" charset="0"/>
            </a:endParaRPr>
          </a:p>
          <a:p>
            <a:endParaRPr lang="en-GB" sz="2000" b="1" dirty="0">
              <a:latin typeface="Arial Black" panose="020B0A04020102020204" pitchFamily="34" charset="0"/>
            </a:endParaRPr>
          </a:p>
          <a:p>
            <a:endParaRPr lang="en-GB" sz="2000" b="1" dirty="0">
              <a:latin typeface="Arial Black" panose="020B0A04020102020204" pitchFamily="34" charset="0"/>
            </a:endParaRPr>
          </a:p>
          <a:p>
            <a:endParaRPr lang="en-GB" sz="2000" b="1" dirty="0">
              <a:latin typeface="Arial Black" panose="020B0A04020102020204" pitchFamily="34" charset="0"/>
            </a:endParaRPr>
          </a:p>
          <a:p>
            <a:endParaRPr lang="en-GB" sz="2000" b="1" dirty="0">
              <a:latin typeface="Arial Black" panose="020B0A04020102020204" pitchFamily="34" charset="0"/>
            </a:endParaRPr>
          </a:p>
          <a:p>
            <a:endParaRPr lang="en-GB" sz="2000" b="1" dirty="0">
              <a:latin typeface="Arial Black" panose="020B0A04020102020204" pitchFamily="34" charset="0"/>
            </a:endParaRPr>
          </a:p>
          <a:p>
            <a:pPr algn="ctr"/>
            <a:endParaRPr lang="en-GB" sz="2000" b="1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en-GB" sz="2000" b="1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n-GB" sz="2000" b="1" dirty="0">
                <a:solidFill>
                  <a:srgbClr val="00B050"/>
                </a:solidFill>
                <a:latin typeface="Arial Black" panose="020B0A04020102020204" pitchFamily="34" charset="0"/>
              </a:rPr>
              <a:t>Connect to FREE WIFI log on to survey monkey at</a:t>
            </a:r>
          </a:p>
          <a:p>
            <a:pPr algn="ctr"/>
            <a:endParaRPr lang="en-GB" sz="20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algn="ctr"/>
            <a:endParaRPr lang="en-GB" sz="2000" b="1" dirty="0">
              <a:latin typeface="Arial Black" panose="020B0A04020102020204" pitchFamily="34" charset="0"/>
            </a:endParaRPr>
          </a:p>
          <a:p>
            <a:pPr algn="ctr"/>
            <a:r>
              <a:rPr lang="en-GB" sz="2800" b="1" dirty="0">
                <a:latin typeface="Arial Black" panose="020B0A04020102020204" pitchFamily="34" charset="0"/>
                <a:hlinkClick r:id="rId2"/>
              </a:rPr>
              <a:t>https://www.surveymonkey.co.uk/r/9RBMF9K</a:t>
            </a:r>
            <a:endParaRPr lang="en-GB" sz="2800" b="1" dirty="0">
              <a:latin typeface="Arial Black" panose="020B0A04020102020204" pitchFamily="34" charset="0"/>
            </a:endParaRPr>
          </a:p>
          <a:p>
            <a:pPr algn="ctr"/>
            <a:endParaRPr lang="en-GB" sz="1400" b="1" dirty="0">
              <a:latin typeface="Arial Black" panose="020B0A04020102020204" pitchFamily="34" charset="0"/>
            </a:endParaRPr>
          </a:p>
          <a:p>
            <a:pPr algn="ctr"/>
            <a:endParaRPr lang="en-GB" sz="1400" b="1" dirty="0">
              <a:latin typeface="Arial Black" panose="020B0A04020102020204" pitchFamily="34" charset="0"/>
            </a:endParaRPr>
          </a:p>
          <a:p>
            <a:pPr algn="ctr"/>
            <a:endParaRPr lang="en-GB" sz="1400" b="1" dirty="0">
              <a:latin typeface="Arial Black" panose="020B0A04020102020204" pitchFamily="34" charset="0"/>
            </a:endParaRPr>
          </a:p>
          <a:p>
            <a:pPr algn="ctr"/>
            <a:r>
              <a:rPr lang="en-GB" sz="1400" b="1" dirty="0">
                <a:latin typeface="Arial Black" panose="020B0A04020102020204" pitchFamily="34" charset="0"/>
              </a:rPr>
              <a:t>Paper copies of the evaluation are also available at the back of the room. </a:t>
            </a:r>
          </a:p>
          <a:p>
            <a:pPr algn="ctr"/>
            <a:endParaRPr lang="en-GB" sz="2000" b="1">
              <a:latin typeface="Arial Black" panose="020B0A04020102020204" pitchFamily="34" charset="0"/>
            </a:endParaRPr>
          </a:p>
          <a:p>
            <a:pPr algn="ctr"/>
            <a:endParaRPr lang="en-GB" sz="2000" b="1" dirty="0">
              <a:latin typeface="Arial Black" panose="020B0A04020102020204" pitchFamily="34" charset="0"/>
            </a:endParaRPr>
          </a:p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Thank you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DC899A-5A5E-40D7-9834-E2B0FA0AD2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"/>
            <a:ext cx="6780014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221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2133600"/>
            <a:ext cx="7772400" cy="4572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GB" sz="36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GB" sz="3600">
                <a:solidFill>
                  <a:srgbClr val="00705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GB" sz="3600" b="1">
                <a:solidFill>
                  <a:srgbClr val="00705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www.facebook.com/roadsafeni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GB" sz="3600" b="1">
                <a:solidFill>
                  <a:srgbClr val="00705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 PICTURES OF THIS EVENT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GB" sz="3600" b="1">
              <a:solidFill>
                <a:srgbClr val="00705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GB" sz="5400" b="1">
                <a:solidFill>
                  <a:srgbClr val="00705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THANK YOU - SAFE HOME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5400"/>
          </a:p>
        </p:txBody>
      </p:sp>
      <p:pic>
        <p:nvPicPr>
          <p:cNvPr id="40963" name="Picture 3" descr="Image result for facebook logo gre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8010878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52400"/>
            <a:ext cx="9144000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0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Which pedestrian crossings have the same name as an animal?</a:t>
            </a:r>
          </a:p>
          <a:p>
            <a:pPr marL="342900" indent="-342900">
              <a:buAutoNum type="arabicPeriod"/>
            </a:pPr>
            <a:endParaRPr lang="en-GB" sz="2000" b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0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 Which is the only road sign that is the same shape in virtually every country in the world ?</a:t>
            </a:r>
          </a:p>
          <a:p>
            <a:pPr marL="342900" indent="-342900">
              <a:buAutoNum type="arabicPeriod"/>
            </a:pPr>
            <a:endParaRPr lang="en-GB" sz="2000" b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0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What is the overall stopping distance for a car traveling at 70 mph?</a:t>
            </a:r>
          </a:p>
          <a:p>
            <a:pPr marL="342900" indent="-342900">
              <a:buAutoNum type="arabicPeriod"/>
            </a:pPr>
            <a:endParaRPr lang="en-GB" sz="2000" b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0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What colour are the zig zag lines on approach to a pedestrian crossing? </a:t>
            </a:r>
          </a:p>
          <a:p>
            <a:pPr marL="342900" indent="-342900">
              <a:buAutoNum type="arabicPeriod"/>
            </a:pPr>
            <a:endParaRPr lang="en-GB" sz="2000" b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US" sz="20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Which animal appears on UK traffic signs giving tourist directions to a zoo?</a:t>
            </a:r>
          </a:p>
          <a:p>
            <a:pPr marL="342900" indent="-342900">
              <a:buAutoNum type="arabicPeriod"/>
            </a:pPr>
            <a:endParaRPr lang="en-GB" sz="2000" b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US" sz="20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</a:t>
            </a:r>
            <a:r>
              <a:rPr lang="en-US" sz="2000" b="1" dirty="0" err="1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colour</a:t>
            </a:r>
            <a:r>
              <a:rPr lang="en-US" sz="20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is the background on signs giving directions to a hospital with an Accident &amp; Emergency Department (A&amp;E)?</a:t>
            </a:r>
          </a:p>
          <a:p>
            <a:pPr marL="342900" indent="-342900">
              <a:buAutoNum type="arabicPeriod"/>
            </a:pPr>
            <a:endParaRPr lang="en-GB" sz="2000" b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0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Reflective materials can be seen in the dark by drivers up to how many times as far away as non reflective materials?</a:t>
            </a:r>
          </a:p>
          <a:p>
            <a:pPr marL="342900" indent="-342900">
              <a:buAutoNum type="arabicPeriod"/>
            </a:pPr>
            <a:r>
              <a:rPr lang="en-GB" sz="20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When there is an island in the middle of a zebra crossing, you should do what?</a:t>
            </a:r>
          </a:p>
          <a:p>
            <a:pPr marL="342900" indent="-342900">
              <a:buAutoNum type="arabicPeriod"/>
            </a:pPr>
            <a:endParaRPr lang="en-GB" sz="2000" b="1" dirty="0">
              <a:solidFill>
                <a:schemeClr val="tx2">
                  <a:lumMod val="60000"/>
                  <a:lumOff val="40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endParaRPr lang="en-US" sz="2000" b="1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/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8257" y="1066800"/>
            <a:ext cx="5740675" cy="2862322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6000" b="1" i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ROUND 2</a:t>
            </a:r>
            <a:endParaRPr lang="en-US" sz="6000" b="1" i="1" cap="none" spc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  <a:p>
            <a:pPr algn="ctr"/>
            <a:r>
              <a:rPr lang="en-US" sz="6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GENERAL</a:t>
            </a:r>
            <a:endParaRPr lang="en-US" sz="6000" b="1" i="1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  <a:p>
            <a:pPr algn="ctr"/>
            <a:r>
              <a:rPr lang="en-US" sz="6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 KNOWLEDGE</a:t>
            </a:r>
            <a:endParaRPr lang="en-US" sz="6000" b="1" i="1" cap="none" spc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</p:txBody>
      </p:sp>
      <p:pic>
        <p:nvPicPr>
          <p:cNvPr id="38914" name="Picture 2" descr="Image result for general knowledge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810000"/>
            <a:ext cx="2857500" cy="2857500"/>
          </a:xfrm>
          <a:prstGeom prst="rect">
            <a:avLst/>
          </a:prstGeom>
          <a:noFill/>
        </p:spPr>
      </p:pic>
      <p:pic>
        <p:nvPicPr>
          <p:cNvPr id="3" name="Who Wants To Be A Millionaire_ (Italy) Verso Il Milione (Bumper 2020) (Fan-Made) (320  kbps)">
            <a:hlinkClick r:id="" action="ppaction://media"/>
            <a:extLst>
              <a:ext uri="{FF2B5EF4-FFF2-40B4-BE49-F238E27FC236}">
                <a16:creationId xmlns:a16="http://schemas.microsoft.com/office/drawing/2014/main" id="{EDD22C0D-FA91-494C-BF47-7C2220F8B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824118" y="6324600"/>
            <a:ext cx="182563" cy="182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en-GB" sz="2000" b="1" i="1" dirty="0"/>
          </a:p>
          <a:p>
            <a:pPr marL="342900" indent="-342900">
              <a:buAutoNum type="arabicPeriod"/>
            </a:pPr>
            <a:endParaRPr lang="en-GB" sz="2000" b="1" i="1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28600"/>
            <a:ext cx="914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400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What type of creature is a dingo?</a:t>
            </a:r>
          </a:p>
          <a:p>
            <a:pPr marL="342900" indent="-342900">
              <a:buAutoNum type="arabicPeriod"/>
            </a:pPr>
            <a:endParaRPr lang="en-GB" sz="2400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In which country is the </a:t>
            </a:r>
            <a:r>
              <a:rPr lang="en-GB" sz="2400" dirty="0" err="1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Taj</a:t>
            </a:r>
            <a:r>
              <a:rPr lang="en-GB" sz="2400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GB" sz="2400" dirty="0" err="1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Mahal</a:t>
            </a:r>
            <a:r>
              <a:rPr lang="en-GB" sz="2400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?</a:t>
            </a:r>
          </a:p>
          <a:p>
            <a:pPr marL="342900" indent="-342900">
              <a:buAutoNum type="arabicPeriod"/>
            </a:pPr>
            <a:endParaRPr lang="en-GB" sz="2400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What are the names of Harry Potter’s parents?</a:t>
            </a:r>
          </a:p>
          <a:p>
            <a:pPr marL="342900" indent="-342900">
              <a:buAutoNum type="arabicPeriod"/>
            </a:pPr>
            <a:endParaRPr lang="en-GB" sz="2400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Name the five oceans of the world?</a:t>
            </a:r>
          </a:p>
          <a:p>
            <a:pPr marL="342900" indent="-342900">
              <a:buAutoNum type="arabicPeriod"/>
            </a:pPr>
            <a:endParaRPr lang="en-GB" sz="2400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What is the official language of Brazil?</a:t>
            </a:r>
          </a:p>
          <a:p>
            <a:pPr marL="342900" indent="-342900">
              <a:buAutoNum type="arabicPeriod"/>
            </a:pPr>
            <a:endParaRPr lang="en-GB" sz="2400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Which Royal celebrated his 60th Birthday on 19th  February this year? ?</a:t>
            </a:r>
          </a:p>
          <a:p>
            <a:pPr marL="342900" indent="-342900">
              <a:buAutoNum type="arabicPeriod"/>
            </a:pPr>
            <a:endParaRPr lang="en-GB" sz="2400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How many sides does a heptagon have ?</a:t>
            </a:r>
          </a:p>
          <a:p>
            <a:pPr marL="342900" indent="-342900">
              <a:buAutoNum type="arabicPeriod"/>
            </a:pPr>
            <a:endParaRPr lang="en-GB" sz="2400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How many strings are there on a violin?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6857" y="2514600"/>
            <a:ext cx="5942652" cy="1938992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6000" b="1" i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ROUND 3</a:t>
            </a:r>
            <a:endParaRPr lang="en-US" sz="6000" b="1" i="1" cap="none" spc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  <a:p>
            <a:pPr algn="ctr"/>
            <a:r>
              <a:rPr lang="en-US" sz="6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/>
              </a:rPr>
              <a:t>ROAD SAFETY</a:t>
            </a:r>
            <a:endParaRPr lang="en-US" sz="6000" b="1" i="1" cap="none" spc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/>
              <a:cs typeface="Calibri"/>
            </a:endParaRPr>
          </a:p>
        </p:txBody>
      </p:sp>
      <p:pic>
        <p:nvPicPr>
          <p:cNvPr id="3" name="Picture 3" descr="ggc (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Image result for CHILDREN CROSSING CLIPA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4253894"/>
            <a:ext cx="4495800" cy="2604106"/>
          </a:xfrm>
          <a:prstGeom prst="rect">
            <a:avLst/>
          </a:prstGeom>
          <a:noFill/>
        </p:spPr>
      </p:pic>
      <p:pic>
        <p:nvPicPr>
          <p:cNvPr id="4" name="Who Wants To Be A Millionaire_ (Italy) Verso Il Milione (Bumper 2020) (Fan-Made) (320  kbps)">
            <a:hlinkClick r:id="" action="ppaction://media"/>
            <a:extLst>
              <a:ext uri="{FF2B5EF4-FFF2-40B4-BE49-F238E27FC236}">
                <a16:creationId xmlns:a16="http://schemas.microsoft.com/office/drawing/2014/main" id="{C94808F8-7C76-4CA5-A547-9A08CE4B2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86800" y="6172200"/>
            <a:ext cx="242888" cy="242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endParaRPr lang="en-GB" sz="2000" b="1" i="1" dirty="0"/>
          </a:p>
          <a:p>
            <a:pPr marL="457200" indent="-457200">
              <a:buAutoNum type="arabicPeriod"/>
            </a:pPr>
            <a:endParaRPr lang="en-GB" sz="2000" b="1" i="1" dirty="0"/>
          </a:p>
          <a:p>
            <a:pPr marL="457200" indent="-457200">
              <a:buAutoNum type="arabicPeriod"/>
            </a:pPr>
            <a:endParaRPr lang="en-GB" sz="20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4245" y="137222"/>
            <a:ext cx="9144000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1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If you have to cross the road between parked vehicles, you should use the outside edge of the vehicle as if it were what?</a:t>
            </a:r>
          </a:p>
          <a:p>
            <a:pPr marL="342900" indent="-342900">
              <a:buAutoNum type="arabicPeriod"/>
            </a:pPr>
            <a:endParaRPr lang="en-GB" sz="2100" b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US" sz="21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 When walking on a road without a footpath, when may it be safer to cross to the left side of the road ?</a:t>
            </a:r>
          </a:p>
          <a:p>
            <a:pPr marL="342900" indent="-342900">
              <a:buAutoNum type="arabicPeriod"/>
            </a:pPr>
            <a:endParaRPr lang="en-GB" sz="2100" b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1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At traffic lights, what does an amber light on its own mean ?</a:t>
            </a:r>
          </a:p>
          <a:p>
            <a:pPr marL="342900" indent="-342900">
              <a:buAutoNum type="arabicPeriod"/>
            </a:pPr>
            <a:endParaRPr lang="en-GB" sz="2100" b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1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What colour is the background on signs giving directions to a hospital without an Accident &amp; Emergency Department (A&amp;E)?</a:t>
            </a:r>
          </a:p>
          <a:p>
            <a:pPr marL="342900" indent="-342900">
              <a:buAutoNum type="arabicPeriod"/>
            </a:pPr>
            <a:endParaRPr lang="en-GB" sz="2100" b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1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By how much does the braking distance increase in wet weather ?</a:t>
            </a:r>
          </a:p>
          <a:p>
            <a:pPr marL="342900" indent="-342900">
              <a:buAutoNum type="arabicPeriod"/>
            </a:pPr>
            <a:endParaRPr lang="en-GB" sz="2100" b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1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According to the Highway Code for Northern Ireland, which road users are the most vulnerable?</a:t>
            </a:r>
            <a:endParaRPr lang="en-US" sz="2100" b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endParaRPr lang="en-US" sz="2100" b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US" sz="2100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What type of driving licence is granted before passing your driving test ?</a:t>
            </a:r>
            <a:endParaRPr lang="en-GB" sz="2100" b="1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>
              <a:buAutoNum type="arabicPeriod"/>
            </a:pPr>
            <a:r>
              <a:rPr lang="en-GB" sz="21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When are pedestrians permitted to walk on a motorway ?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</TotalTime>
  <Words>963</Words>
  <Application>Microsoft Office PowerPoint</Application>
  <PresentationFormat>On-screen Show (4:3)</PresentationFormat>
  <Paragraphs>308</Paragraphs>
  <Slides>44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Aharoni</vt:lpstr>
      <vt:lpstr>Arial</vt:lpstr>
      <vt:lpstr>Arial Black</vt:lpstr>
      <vt:lpstr>Bahnschrift SemiBold Condensed</vt:lpstr>
      <vt:lpstr>Bookman Old Style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Identify the road 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Identify the road 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Tricia O'Neill</cp:lastModifiedBy>
  <cp:revision>539</cp:revision>
  <dcterms:created xsi:type="dcterms:W3CDTF">2006-08-16T00:00:00Z</dcterms:created>
  <dcterms:modified xsi:type="dcterms:W3CDTF">2020-04-07T09:27:58Z</dcterms:modified>
</cp:coreProperties>
</file>